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77" r:id="rId3"/>
    <p:sldId id="275" r:id="rId4"/>
    <p:sldId id="274" r:id="rId5"/>
    <p:sldId id="257" r:id="rId6"/>
    <p:sldId id="258" r:id="rId7"/>
    <p:sldId id="259" r:id="rId8"/>
    <p:sldId id="260" r:id="rId9"/>
    <p:sldId id="261" r:id="rId10"/>
    <p:sldId id="262" r:id="rId11"/>
    <p:sldId id="263" r:id="rId12"/>
    <p:sldId id="264" r:id="rId13"/>
    <p:sldId id="265" r:id="rId14"/>
    <p:sldId id="266" r:id="rId15"/>
    <p:sldId id="300" r:id="rId16"/>
    <p:sldId id="268" r:id="rId17"/>
    <p:sldId id="269" r:id="rId18"/>
    <p:sldId id="276" r:id="rId19"/>
    <p:sldId id="271" r:id="rId20"/>
    <p:sldId id="278" r:id="rId21"/>
    <p:sldId id="279" r:id="rId22"/>
    <p:sldId id="280" r:id="rId23"/>
    <p:sldId id="281" r:id="rId24"/>
    <p:sldId id="282" r:id="rId25"/>
    <p:sldId id="283" r:id="rId26"/>
    <p:sldId id="284" r:id="rId27"/>
    <p:sldId id="285" r:id="rId28"/>
    <p:sldId id="286" r:id="rId29"/>
    <p:sldId id="270" r:id="rId30"/>
    <p:sldId id="292" r:id="rId31"/>
    <p:sldId id="293" r:id="rId32"/>
    <p:sldId id="301" r:id="rId33"/>
    <p:sldId id="273" r:id="rId34"/>
    <p:sldId id="294" r:id="rId35"/>
    <p:sldId id="295" r:id="rId36"/>
    <p:sldId id="296" r:id="rId37"/>
    <p:sldId id="297" r:id="rId38"/>
    <p:sldId id="298" r:id="rId39"/>
    <p:sldId id="299" r:id="rId4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2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370" y="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1AEB17-E3F6-494D-9171-C8B5CCC856D9}" type="datetimeFigureOut">
              <a:rPr lang="es-ES" smtClean="0"/>
              <a:t>30/01/2021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60B736-23ED-C94A-81DD-57D7BE74646A}" type="slidenum">
              <a:rPr lang="es-ES" smtClean="0"/>
              <a:t>‹Nº›</a:t>
            </a:fld>
            <a:endParaRPr lang="es-ES"/>
          </a:p>
        </p:txBody>
      </p:sp>
    </p:spTree>
    <p:extLst>
      <p:ext uri="{BB962C8B-B14F-4D97-AF65-F5344CB8AC3E}">
        <p14:creationId xmlns:p14="http://schemas.microsoft.com/office/powerpoint/2010/main" val="8329343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B169F-225F-AC48-B87A-2053C7EA233A}" type="datetimeFigureOut">
              <a:rPr lang="es-ES" smtClean="0"/>
              <a:t>30/01/2021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10B5BA-6F64-9042-AC44-70F39AFA2122}" type="slidenum">
              <a:rPr lang="es-ES" smtClean="0"/>
              <a:t>‹Nº›</a:t>
            </a:fld>
            <a:endParaRPr lang="es-ES"/>
          </a:p>
        </p:txBody>
      </p:sp>
    </p:spTree>
    <p:extLst>
      <p:ext uri="{BB962C8B-B14F-4D97-AF65-F5344CB8AC3E}">
        <p14:creationId xmlns:p14="http://schemas.microsoft.com/office/powerpoint/2010/main" val="13774595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10B5BA-6F64-9042-AC44-70F39AFA2122}" type="slidenum">
              <a:rPr lang="es-ES" smtClean="0"/>
              <a:t>9</a:t>
            </a:fld>
            <a:endParaRPr lang="es-ES"/>
          </a:p>
        </p:txBody>
      </p:sp>
    </p:spTree>
    <p:extLst>
      <p:ext uri="{BB962C8B-B14F-4D97-AF65-F5344CB8AC3E}">
        <p14:creationId xmlns:p14="http://schemas.microsoft.com/office/powerpoint/2010/main" val="128830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EC8A8D71-3F86-884A-B6F6-27E56987222E}" type="datetime1">
              <a:rPr lang="es-ES" smtClean="0"/>
              <a:t>30/01/2021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174774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D076D75-4682-3441-9B51-129EBEFD4BF3}" type="datetime1">
              <a:rPr lang="es-ES" smtClean="0"/>
              <a:t>30/01/2021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363961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B9C484F-E96B-7042-A1A6-D7DABA22B604}" type="datetime1">
              <a:rPr lang="es-ES" smtClean="0"/>
              <a:t>30/01/2021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35658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9E0D3F5-CECF-2247-8579-0936469FF303}" type="datetime1">
              <a:rPr lang="es-ES" smtClean="0"/>
              <a:t>30/01/2021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278591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7CA7E58-C29F-5043-99A1-4EA5C15DDB41}" type="datetime1">
              <a:rPr lang="es-ES" smtClean="0"/>
              <a:t>30/01/2021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46397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E86372C9-8355-114B-908C-F815ED71F205}" type="datetime1">
              <a:rPr lang="es-ES" smtClean="0"/>
              <a:t>30/01/2021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289257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1FC7D2E-EB43-064D-9E32-02E58BD443AC}" type="datetime1">
              <a:rPr lang="es-ES" smtClean="0"/>
              <a:t>30/01/2021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56453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176C811-2F1F-3E49-B29A-A833299A627F}" type="datetime1">
              <a:rPr lang="es-ES" smtClean="0"/>
              <a:t>30/01/2021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382600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247FB1-480B-544D-BFED-7C3406EEAEB5}" type="datetime1">
              <a:rPr lang="es-ES" smtClean="0"/>
              <a:t>30/01/2021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113060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618BBB6-ABA7-4C44-AE4D-A584ECD6B348}" type="datetime1">
              <a:rPr lang="es-ES" smtClean="0"/>
              <a:t>30/01/2021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245951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83BB158-4DD1-654F-917E-20553089F621}" type="datetime1">
              <a:rPr lang="es-ES" smtClean="0"/>
              <a:t>30/01/2021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2D0E23F-C2EA-EA4B-AC6C-9171988CEACE}" type="slidenum">
              <a:rPr lang="es-ES" smtClean="0"/>
              <a:t>‹Nº›</a:t>
            </a:fld>
            <a:endParaRPr lang="es-ES"/>
          </a:p>
        </p:txBody>
      </p:sp>
    </p:spTree>
    <p:extLst>
      <p:ext uri="{BB962C8B-B14F-4D97-AF65-F5344CB8AC3E}">
        <p14:creationId xmlns:p14="http://schemas.microsoft.com/office/powerpoint/2010/main" val="88346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D203">
            <a:alpha val="57000"/>
          </a:srgb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A7CF8-3DED-E644-AE41-D6AE85FAD2AD}" type="datetime1">
              <a:rPr lang="es-ES" smtClean="0"/>
              <a:t>30/01/2021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0E23F-C2EA-EA4B-AC6C-9171988CEACE}" type="slidenum">
              <a:rPr lang="es-ES" smtClean="0"/>
              <a:t>‹Nº›</a:t>
            </a:fld>
            <a:endParaRPr lang="es-ES"/>
          </a:p>
        </p:txBody>
      </p:sp>
    </p:spTree>
    <p:extLst>
      <p:ext uri="{BB962C8B-B14F-4D97-AF65-F5344CB8AC3E}">
        <p14:creationId xmlns:p14="http://schemas.microsoft.com/office/powerpoint/2010/main" val="354064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56089" y="196671"/>
            <a:ext cx="3114675" cy="609600"/>
          </a:xfrm>
          <a:prstGeom prst="rect">
            <a:avLst/>
          </a:prstGeom>
          <a:noFill/>
          <a:ln>
            <a:noFill/>
          </a:ln>
        </p:spPr>
      </p:pic>
      <p:sp>
        <p:nvSpPr>
          <p:cNvPr id="7" name="Content Placeholder 1">
            <a:extLst>
              <a:ext uri="{FF2B5EF4-FFF2-40B4-BE49-F238E27FC236}">
                <a16:creationId xmlns:a16="http://schemas.microsoft.com/office/drawing/2014/main" id="{51041428-09E1-4009-8951-F8A875D2E398}"/>
              </a:ext>
            </a:extLst>
          </p:cNvPr>
          <p:cNvSpPr txBox="1">
            <a:spLocks/>
          </p:cNvSpPr>
          <p:nvPr/>
        </p:nvSpPr>
        <p:spPr>
          <a:xfrm>
            <a:off x="857956" y="1717675"/>
            <a:ext cx="7428088" cy="39973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4450"/>
            <a:endParaRPr lang="es-ES" sz="3600" b="1" dirty="0"/>
          </a:p>
          <a:p>
            <a:pPr marL="44450"/>
            <a:endParaRPr lang="es-ES" sz="3600" b="1" dirty="0">
              <a:solidFill>
                <a:schemeClr val="tx1"/>
              </a:solidFill>
            </a:endParaRPr>
          </a:p>
          <a:p>
            <a:pPr marL="44450"/>
            <a:endParaRPr lang="es-ES" sz="3600" b="1" dirty="0">
              <a:solidFill>
                <a:schemeClr val="tx1"/>
              </a:solidFill>
            </a:endParaRPr>
          </a:p>
          <a:p>
            <a:pPr marL="44450"/>
            <a:r>
              <a:rPr lang="es-ES" b="1" dirty="0">
                <a:solidFill>
                  <a:schemeClr val="tx1"/>
                </a:solidFill>
              </a:rPr>
              <a:t>Madrid, 27 de enero 2021</a:t>
            </a:r>
            <a:endParaRPr lang="en-GB" b="1" dirty="0">
              <a:solidFill>
                <a:schemeClr val="tx1"/>
              </a:solidFill>
            </a:endParaRPr>
          </a:p>
        </p:txBody>
      </p:sp>
      <p:sp>
        <p:nvSpPr>
          <p:cNvPr id="8" name="Title 2">
            <a:extLst>
              <a:ext uri="{FF2B5EF4-FFF2-40B4-BE49-F238E27FC236}">
                <a16:creationId xmlns:a16="http://schemas.microsoft.com/office/drawing/2014/main" id="{F4ADD1A0-C58E-4ECE-8993-F89684ABCFE2}"/>
              </a:ext>
            </a:extLst>
          </p:cNvPr>
          <p:cNvSpPr txBox="1">
            <a:spLocks/>
          </p:cNvSpPr>
          <p:nvPr/>
        </p:nvSpPr>
        <p:spPr>
          <a:xfrm>
            <a:off x="857956" y="1717674"/>
            <a:ext cx="7279967" cy="18146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 sz="3500" b="1" dirty="0"/>
          </a:p>
          <a:p>
            <a:r>
              <a:rPr lang="es-ES" sz="3500" b="1" dirty="0"/>
              <a:t>ASAMBLEA GENERAL, ORDINARIA Y EXTRAORDINARIA DE AUDEMAC</a:t>
            </a:r>
            <a:endParaRPr lang="en-GB" dirty="0"/>
          </a:p>
        </p:txBody>
      </p:sp>
      <p:sp>
        <p:nvSpPr>
          <p:cNvPr id="3" name="Marcador de número de diapositiva 2"/>
          <p:cNvSpPr>
            <a:spLocks noGrp="1"/>
          </p:cNvSpPr>
          <p:nvPr>
            <p:ph type="sldNum" sz="quarter" idx="12"/>
          </p:nvPr>
        </p:nvSpPr>
        <p:spPr/>
        <p:txBody>
          <a:bodyPr/>
          <a:lstStyle/>
          <a:p>
            <a:fld id="{82D0E23F-C2EA-EA4B-AC6C-9171988CEACE}" type="slidenum">
              <a:rPr lang="es-ES" smtClean="0"/>
              <a:t>1</a:t>
            </a:fld>
            <a:endParaRPr lang="es-ES"/>
          </a:p>
        </p:txBody>
      </p:sp>
    </p:spTree>
    <p:extLst>
      <p:ext uri="{BB962C8B-B14F-4D97-AF65-F5344CB8AC3E}">
        <p14:creationId xmlns:p14="http://schemas.microsoft.com/office/powerpoint/2010/main" val="419278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8" name="Title 1">
            <a:extLst>
              <a:ext uri="{FF2B5EF4-FFF2-40B4-BE49-F238E27FC236}">
                <a16:creationId xmlns:a16="http://schemas.microsoft.com/office/drawing/2014/main" id="{9DBEF637-6534-47E0-855F-52B2984BE271}"/>
              </a:ext>
            </a:extLst>
          </p:cNvPr>
          <p:cNvSpPr>
            <a:spLocks noGrp="1"/>
          </p:cNvSpPr>
          <p:nvPr>
            <p:ph type="title"/>
          </p:nvPr>
        </p:nvSpPr>
        <p:spPr>
          <a:xfrm>
            <a:off x="1648177" y="1173870"/>
            <a:ext cx="5994401" cy="790397"/>
          </a:xfrm>
        </p:spPr>
        <p:txBody>
          <a:bodyPr>
            <a:noAutofit/>
          </a:bodyPr>
          <a:lstStyle/>
          <a:p>
            <a:r>
              <a:rPr lang="en-GB" sz="2800" b="1" dirty="0">
                <a:solidFill>
                  <a:schemeClr val="tx1"/>
                </a:solidFill>
              </a:rPr>
              <a:t>ACTIVIDADES AUDEMAC: XX ANIVERSARIO</a:t>
            </a:r>
          </a:p>
        </p:txBody>
      </p:sp>
      <p:sp>
        <p:nvSpPr>
          <p:cNvPr id="10" name="Subtitle 2">
            <a:extLst>
              <a:ext uri="{FF2B5EF4-FFF2-40B4-BE49-F238E27FC236}">
                <a16:creationId xmlns:a16="http://schemas.microsoft.com/office/drawing/2014/main" id="{BE82D5A4-1F65-45E7-8C8A-0BC257032B82}"/>
              </a:ext>
            </a:extLst>
          </p:cNvPr>
          <p:cNvSpPr txBox="1">
            <a:spLocks/>
          </p:cNvSpPr>
          <p:nvPr/>
        </p:nvSpPr>
        <p:spPr>
          <a:xfrm>
            <a:off x="519289" y="2190044"/>
            <a:ext cx="7936089" cy="3891625"/>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GB" sz="4900" dirty="0"/>
              <a:t>Se </a:t>
            </a:r>
            <a:r>
              <a:rPr lang="es-ES_tradnl" sz="4900" dirty="0"/>
              <a:t>pudo</a:t>
            </a:r>
            <a:r>
              <a:rPr lang="en-GB" sz="4900" dirty="0"/>
              <a:t> al </a:t>
            </a:r>
            <a:r>
              <a:rPr lang="es-ES" sz="4900" dirty="0"/>
              <a:t>menos</a:t>
            </a:r>
            <a:r>
              <a:rPr lang="en-GB" sz="4900" dirty="0"/>
              <a:t> lanzar el XX Aniversario el 8 de enero en </a:t>
            </a:r>
            <a:r>
              <a:rPr lang="en-GB" sz="4900" b="1" dirty="0"/>
              <a:t>el Día del Antiguo Alumno </a:t>
            </a:r>
            <a:r>
              <a:rPr lang="en-GB" sz="4900" dirty="0"/>
              <a:t>con una misa; una conferencia magistral del exRector. D. José Ramón Busto SJ y la ahora tradicional comida anual. </a:t>
            </a:r>
          </a:p>
          <a:p>
            <a:pPr algn="just">
              <a:buFont typeface="Arial" panose="020B0604020202020204" pitchFamily="34" charset="0"/>
              <a:buChar char="•"/>
            </a:pPr>
            <a:endParaRPr lang="en-GB" sz="4500" dirty="0"/>
          </a:p>
          <a:p>
            <a:pPr algn="just">
              <a:buFont typeface="Arial" panose="020B0604020202020204" pitchFamily="34" charset="0"/>
              <a:buChar char="•"/>
            </a:pPr>
            <a:r>
              <a:rPr lang="en-GB" sz="4900" dirty="0"/>
              <a:t>El 4 de Febrero se celebró la primera conferencia del Aniversario con el genial director de cine, </a:t>
            </a:r>
            <a:r>
              <a:rPr lang="en-GB" sz="4900" b="1" dirty="0"/>
              <a:t>José Luis Garci </a:t>
            </a:r>
            <a:r>
              <a:rPr lang="en-GB" sz="4900" dirty="0"/>
              <a:t>y una asistencia de unas 300 personas. </a:t>
            </a:r>
          </a:p>
          <a:p>
            <a:pPr algn="just">
              <a:buFont typeface="Arial" panose="020B0604020202020204" pitchFamily="34" charset="0"/>
              <a:buChar char="•"/>
            </a:pPr>
            <a:endParaRPr lang="en-GB" sz="4900" dirty="0"/>
          </a:p>
          <a:p>
            <a:pPr algn="just">
              <a:buFont typeface="Arial" panose="020B0604020202020204" pitchFamily="34" charset="0"/>
              <a:buChar char="•"/>
            </a:pPr>
            <a:r>
              <a:rPr lang="en-GB" sz="4900" dirty="0"/>
              <a:t>El 17 de febrero el grupo de teatro “Entre Comillas” estrenó </a:t>
            </a:r>
            <a:r>
              <a:rPr lang="en-GB" sz="4900" b="1" dirty="0"/>
              <a:t>la obra ‘Noi’ </a:t>
            </a:r>
            <a:r>
              <a:rPr lang="en-GB" sz="4900" dirty="0"/>
              <a:t>escrita especialmente para la ocasión por la profesora Celia Ruiz Ibáñez.</a:t>
            </a:r>
          </a:p>
          <a:p>
            <a:pPr algn="just">
              <a:buFont typeface="Arial" panose="020B0604020202020204" pitchFamily="34" charset="0"/>
              <a:buChar char="•"/>
            </a:pPr>
            <a:endParaRPr lang="en-GB" sz="4500" b="1" dirty="0"/>
          </a:p>
          <a:p>
            <a:pPr algn="just">
              <a:buFont typeface="Arial" panose="020B0604020202020204" pitchFamily="34" charset="0"/>
              <a:buChar char="•"/>
            </a:pPr>
            <a:r>
              <a:rPr lang="en-GB" sz="4900" dirty="0"/>
              <a:t>En Marzo se anunció el </a:t>
            </a:r>
            <a:r>
              <a:rPr lang="en-GB" sz="4900" b="1" dirty="0">
                <a:ea typeface="Calibri" panose="020F0502020204030204" pitchFamily="34" charset="0"/>
              </a:rPr>
              <a:t>Concurso Cultural y Literario AUDEMAC 2020</a:t>
            </a:r>
            <a:r>
              <a:rPr lang="en-GB" sz="4900" dirty="0">
                <a:ea typeface="Calibri" panose="020F0502020204030204" pitchFamily="34" charset="0"/>
              </a:rPr>
              <a:t> con </a:t>
            </a:r>
            <a:r>
              <a:rPr lang="es-ES" sz="4900" dirty="0"/>
              <a:t>el lema de “Veinteconmigo”</a:t>
            </a:r>
            <a:r>
              <a:rPr lang="en-GB" sz="4900" dirty="0">
                <a:ea typeface="Calibri" panose="020F0502020204030204" pitchFamily="34" charset="0"/>
              </a:rPr>
              <a:t> en dos modalidades: microrrelato y ‘aforifoto’. </a:t>
            </a:r>
          </a:p>
          <a:p>
            <a:pPr algn="just">
              <a:buFont typeface="Arial" panose="020B0604020202020204" pitchFamily="34" charset="0"/>
              <a:buChar char="•"/>
            </a:pPr>
            <a:endParaRPr lang="en-GB" sz="4500" dirty="0"/>
          </a:p>
          <a:p>
            <a:pPr algn="just">
              <a:buFont typeface="Arial" panose="020B0604020202020204" pitchFamily="34" charset="0"/>
              <a:buChar char="•"/>
            </a:pPr>
            <a:r>
              <a:rPr lang="en-GB" sz="4900" dirty="0"/>
              <a:t>En Abril se publicó un libro de 168 páginas a todo color para conmemorar el Aniversario, “</a:t>
            </a:r>
            <a:r>
              <a:rPr lang="en-GB" sz="4900" b="1" dirty="0"/>
              <a:t>UMA Comillas 20 Años</a:t>
            </a:r>
            <a:r>
              <a:rPr lang="en-GB" sz="4900" dirty="0"/>
              <a:t>; cambios que hemos vivido”. Cada capítulo corresponde a un año y cuenta la historia de la Universidad, de los alumnos y de AUDEMAC, acompañado por la orla correspondiente, un artículo de opinion y la actualidad del año en cuestión.</a:t>
            </a:r>
          </a:p>
          <a:p>
            <a:endParaRPr lang="en-GB" sz="4900" dirty="0"/>
          </a:p>
          <a:p>
            <a:pPr>
              <a:buFont typeface="Arial" panose="020B0604020202020204" pitchFamily="34" charset="0"/>
              <a:buChar char="•"/>
            </a:pPr>
            <a:endParaRPr lang="en-GB" sz="1600" dirty="0"/>
          </a:p>
        </p:txBody>
      </p:sp>
      <p:sp>
        <p:nvSpPr>
          <p:cNvPr id="5" name="Marcador de número de diapositiva 4"/>
          <p:cNvSpPr>
            <a:spLocks noGrp="1"/>
          </p:cNvSpPr>
          <p:nvPr>
            <p:ph type="sldNum" sz="quarter" idx="12"/>
          </p:nvPr>
        </p:nvSpPr>
        <p:spPr/>
        <p:txBody>
          <a:bodyPr/>
          <a:lstStyle/>
          <a:p>
            <a:fld id="{82D0E23F-C2EA-EA4B-AC6C-9171988CEACE}" type="slidenum">
              <a:rPr lang="es-ES" smtClean="0"/>
              <a:t>10</a:t>
            </a:fld>
            <a:endParaRPr lang="es-ES"/>
          </a:p>
        </p:txBody>
      </p:sp>
    </p:spTree>
    <p:extLst>
      <p:ext uri="{BB962C8B-B14F-4D97-AF65-F5344CB8AC3E}">
        <p14:creationId xmlns:p14="http://schemas.microsoft.com/office/powerpoint/2010/main" val="91379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6" name="Title 2"/>
          <p:cNvSpPr>
            <a:spLocks noGrp="1"/>
          </p:cNvSpPr>
          <p:nvPr>
            <p:ph type="title"/>
          </p:nvPr>
        </p:nvSpPr>
        <p:spPr>
          <a:xfrm>
            <a:off x="1954556" y="982132"/>
            <a:ext cx="5258452" cy="541867"/>
          </a:xfrm>
        </p:spPr>
        <p:txBody>
          <a:bodyPr>
            <a:normAutofit/>
          </a:bodyPr>
          <a:lstStyle/>
          <a:p>
            <a:r>
              <a:rPr lang="es-ES" sz="2800" b="1" dirty="0">
                <a:solidFill>
                  <a:schemeClr val="tx1"/>
                </a:solidFill>
              </a:rPr>
              <a:t>CLUBS-GRUPOS ESPECIALES</a:t>
            </a:r>
          </a:p>
        </p:txBody>
      </p:sp>
      <p:sp>
        <p:nvSpPr>
          <p:cNvPr id="7" name="Content Placeholder 1"/>
          <p:cNvSpPr>
            <a:spLocks noGrp="1"/>
          </p:cNvSpPr>
          <p:nvPr>
            <p:ph idx="1"/>
          </p:nvPr>
        </p:nvSpPr>
        <p:spPr>
          <a:xfrm>
            <a:off x="1006078" y="1717674"/>
            <a:ext cx="7736139" cy="4170507"/>
          </a:xfrm>
        </p:spPr>
        <p:txBody>
          <a:bodyPr>
            <a:noAutofit/>
          </a:bodyPr>
          <a:lstStyle/>
          <a:p>
            <a:pPr marL="44450" lvl="0" indent="0">
              <a:buNone/>
            </a:pPr>
            <a:r>
              <a:rPr lang="es-ES" sz="1800" b="1" dirty="0">
                <a:solidFill>
                  <a:schemeClr val="tx1"/>
                </a:solidFill>
              </a:rPr>
              <a:t>2 grupos resisten al aire libre</a:t>
            </a:r>
          </a:p>
          <a:p>
            <a:pPr marL="44450" lvl="0" indent="0">
              <a:buNone/>
            </a:pPr>
            <a:endParaRPr lang="es-ES" sz="1200" b="1" dirty="0">
              <a:solidFill>
                <a:schemeClr val="tx1"/>
              </a:solidFill>
            </a:endParaRPr>
          </a:p>
          <a:p>
            <a:pPr lvl="0"/>
            <a:r>
              <a:rPr lang="es-ES" sz="2000" b="1" dirty="0">
                <a:solidFill>
                  <a:schemeClr val="tx1"/>
                </a:solidFill>
              </a:rPr>
              <a:t>Club Senderista</a:t>
            </a:r>
          </a:p>
          <a:p>
            <a:pPr marL="593725" lvl="2" indent="0">
              <a:buNone/>
            </a:pPr>
            <a:r>
              <a:rPr lang="es-ES" sz="1800" dirty="0">
                <a:solidFill>
                  <a:schemeClr val="tx1"/>
                </a:solidFill>
              </a:rPr>
              <a:t>46 afiliados  – 20 salidas. </a:t>
            </a:r>
          </a:p>
          <a:p>
            <a:pPr marL="593725" lvl="2" indent="0">
              <a:buNone/>
            </a:pPr>
            <a:r>
              <a:rPr lang="es-ES" sz="1800" dirty="0">
                <a:solidFill>
                  <a:schemeClr val="tx1"/>
                </a:solidFill>
              </a:rPr>
              <a:t>343 participantes (una media de 18 por salida).</a:t>
            </a:r>
          </a:p>
          <a:p>
            <a:pPr marL="593725" lvl="2" indent="0">
              <a:buNone/>
            </a:pPr>
            <a:r>
              <a:rPr lang="es-ES" sz="1800" dirty="0">
                <a:solidFill>
                  <a:schemeClr val="tx1"/>
                </a:solidFill>
              </a:rPr>
              <a:t>Viajes anulados: Ordesa en otoño (lluvia)/Cazorla en primavera (Covid).</a:t>
            </a:r>
          </a:p>
          <a:p>
            <a:pPr marL="593725" lvl="2" indent="0">
              <a:buNone/>
            </a:pPr>
            <a:endParaRPr lang="es-ES" sz="1800" dirty="0">
              <a:solidFill>
                <a:schemeClr val="tx1"/>
              </a:solidFill>
            </a:endParaRPr>
          </a:p>
          <a:p>
            <a:pPr lvl="0"/>
            <a:r>
              <a:rPr lang="es-ES" sz="2000" b="1" dirty="0">
                <a:solidFill>
                  <a:schemeClr val="tx1"/>
                </a:solidFill>
              </a:rPr>
              <a:t>Club Golf </a:t>
            </a:r>
          </a:p>
          <a:p>
            <a:pPr marL="593725" lvl="2" indent="0">
              <a:buNone/>
            </a:pPr>
            <a:r>
              <a:rPr lang="es-ES" sz="1800" dirty="0"/>
              <a:t>32</a:t>
            </a:r>
            <a:r>
              <a:rPr lang="es-ES" sz="1800" dirty="0">
                <a:solidFill>
                  <a:schemeClr val="tx1"/>
                </a:solidFill>
              </a:rPr>
              <a:t> Afiliados.</a:t>
            </a:r>
          </a:p>
          <a:p>
            <a:pPr marL="593725" lvl="2" indent="0">
              <a:buNone/>
            </a:pPr>
            <a:r>
              <a:rPr lang="es-ES" sz="1800" dirty="0">
                <a:solidFill>
                  <a:schemeClr val="tx1"/>
                </a:solidFill>
              </a:rPr>
              <a:t>23 inscritos en cursos Eagle/Birdie en la Federación.</a:t>
            </a:r>
          </a:p>
          <a:p>
            <a:pPr marL="593725" lvl="2" indent="0">
              <a:buNone/>
            </a:pPr>
            <a:r>
              <a:rPr lang="es-ES" sz="1800" dirty="0">
                <a:solidFill>
                  <a:schemeClr val="tx1"/>
                </a:solidFill>
              </a:rPr>
              <a:t>10 salidas + 1 Torneo AUDEMAC con 145 participantes.</a:t>
            </a:r>
          </a:p>
          <a:p>
            <a:pPr marL="593725" lvl="2" indent="0">
              <a:buNone/>
            </a:pPr>
            <a:r>
              <a:rPr lang="es-ES" sz="1800" dirty="0">
                <a:solidFill>
                  <a:schemeClr val="tx1"/>
                </a:solidFill>
              </a:rPr>
              <a:t>= la media por salida que ha subido a 13 jugadores.</a:t>
            </a: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11</a:t>
            </a:fld>
            <a:endParaRPr lang="es-ES"/>
          </a:p>
        </p:txBody>
      </p:sp>
    </p:spTree>
    <p:extLst>
      <p:ext uri="{BB962C8B-B14F-4D97-AF65-F5344CB8AC3E}">
        <p14:creationId xmlns:p14="http://schemas.microsoft.com/office/powerpoint/2010/main" val="250523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6" name="Title 2"/>
          <p:cNvSpPr>
            <a:spLocks noGrp="1"/>
          </p:cNvSpPr>
          <p:nvPr>
            <p:ph type="title"/>
          </p:nvPr>
        </p:nvSpPr>
        <p:spPr>
          <a:xfrm>
            <a:off x="1954556" y="982132"/>
            <a:ext cx="5258452" cy="541867"/>
          </a:xfrm>
        </p:spPr>
        <p:txBody>
          <a:bodyPr>
            <a:normAutofit/>
          </a:bodyPr>
          <a:lstStyle/>
          <a:p>
            <a:r>
              <a:rPr lang="es-ES" sz="2800" b="1" dirty="0">
                <a:solidFill>
                  <a:schemeClr val="tx1"/>
                </a:solidFill>
              </a:rPr>
              <a:t>CLUBS-GRUPOS ESPECIALES</a:t>
            </a:r>
          </a:p>
        </p:txBody>
      </p:sp>
      <p:sp>
        <p:nvSpPr>
          <p:cNvPr id="8" name="Content Placeholder 1">
            <a:extLst>
              <a:ext uri="{FF2B5EF4-FFF2-40B4-BE49-F238E27FC236}">
                <a16:creationId xmlns:a16="http://schemas.microsoft.com/office/drawing/2014/main" id="{EB256671-9F69-4016-8764-4AD8F8ADEC11}"/>
              </a:ext>
            </a:extLst>
          </p:cNvPr>
          <p:cNvSpPr>
            <a:spLocks noGrp="1"/>
          </p:cNvSpPr>
          <p:nvPr>
            <p:ph idx="1"/>
          </p:nvPr>
        </p:nvSpPr>
        <p:spPr>
          <a:xfrm>
            <a:off x="1006079" y="1794932"/>
            <a:ext cx="7622766" cy="4817424"/>
          </a:xfrm>
        </p:spPr>
        <p:txBody>
          <a:bodyPr>
            <a:normAutofit fontScale="70000" lnSpcReduction="20000"/>
          </a:bodyPr>
          <a:lstStyle/>
          <a:p>
            <a:pPr marL="44450" lvl="0" indent="0" algn="just">
              <a:buNone/>
            </a:pPr>
            <a:r>
              <a:rPr lang="es-ES" sz="2300" b="1" dirty="0">
                <a:solidFill>
                  <a:schemeClr val="tx1"/>
                </a:solidFill>
              </a:rPr>
              <a:t>Actividades suspendidas desde Marzo 2020.</a:t>
            </a:r>
          </a:p>
          <a:p>
            <a:pPr marL="44450" lvl="0" indent="0" algn="just">
              <a:buNone/>
            </a:pPr>
            <a:endParaRPr lang="es-ES" sz="2300" b="1" dirty="0">
              <a:solidFill>
                <a:schemeClr val="tx1"/>
              </a:solidFill>
            </a:endParaRPr>
          </a:p>
          <a:p>
            <a:pPr lvl="0" algn="just"/>
            <a:r>
              <a:rPr lang="es-ES" sz="2600" b="1" dirty="0">
                <a:solidFill>
                  <a:schemeClr val="tx1"/>
                </a:solidFill>
              </a:rPr>
              <a:t>Grupo de Teatro “Entre Comillas”</a:t>
            </a:r>
          </a:p>
          <a:p>
            <a:pPr marL="593725" lvl="2" indent="0" algn="just">
              <a:buNone/>
            </a:pPr>
            <a:r>
              <a:rPr lang="es-ES" sz="2200" dirty="0">
                <a:solidFill>
                  <a:schemeClr val="tx1"/>
                </a:solidFill>
              </a:rPr>
              <a:t>+/- 15 miembros – ensayos semanales los viernes.</a:t>
            </a:r>
          </a:p>
          <a:p>
            <a:pPr marL="593725" lvl="2" indent="0" algn="just">
              <a:buNone/>
            </a:pPr>
            <a:r>
              <a:rPr lang="es-ES" sz="2200" dirty="0">
                <a:solidFill>
                  <a:schemeClr val="tx1"/>
                </a:solidFill>
              </a:rPr>
              <a:t>3 obras en el Aula Magna de Comillas:</a:t>
            </a:r>
          </a:p>
          <a:p>
            <a:pPr marL="593725" lvl="2" indent="0" algn="just">
              <a:buNone/>
            </a:pPr>
            <a:r>
              <a:rPr lang="es-ES" sz="2200" dirty="0">
                <a:solidFill>
                  <a:schemeClr val="tx1"/>
                </a:solidFill>
              </a:rPr>
              <a:t>	30 sept.2019: ‘El Arte de la Entrevista’ .</a:t>
            </a:r>
          </a:p>
          <a:p>
            <a:pPr marL="593725" lvl="2" indent="0" algn="just">
              <a:buNone/>
            </a:pPr>
            <a:r>
              <a:rPr lang="es-ES" sz="2200" dirty="0">
                <a:solidFill>
                  <a:schemeClr val="tx1"/>
                </a:solidFill>
              </a:rPr>
              <a:t>	16 dic. 2019: ‘El Bestiario Navideño.</a:t>
            </a:r>
          </a:p>
          <a:p>
            <a:pPr marL="593725" lvl="2" indent="0" algn="just">
              <a:buNone/>
            </a:pPr>
            <a:r>
              <a:rPr lang="es-ES" sz="2200" dirty="0">
                <a:solidFill>
                  <a:schemeClr val="tx1"/>
                </a:solidFill>
              </a:rPr>
              <a:t>	17 feb. 2020: ‘Noi’.</a:t>
            </a:r>
          </a:p>
          <a:p>
            <a:pPr marL="593725" lvl="2" indent="0" algn="just">
              <a:buNone/>
            </a:pPr>
            <a:endParaRPr lang="es-ES" sz="1900" dirty="0">
              <a:solidFill>
                <a:schemeClr val="tx1"/>
              </a:solidFill>
            </a:endParaRPr>
          </a:p>
          <a:p>
            <a:pPr lvl="0" algn="just"/>
            <a:r>
              <a:rPr lang="es-ES" sz="2600" b="1" dirty="0">
                <a:solidFill>
                  <a:schemeClr val="tx1"/>
                </a:solidFill>
              </a:rPr>
              <a:t>Coro ‘Acordes Mayores’</a:t>
            </a:r>
          </a:p>
          <a:p>
            <a:pPr marL="593725" lvl="2" indent="0" algn="just">
              <a:buNone/>
            </a:pPr>
            <a:r>
              <a:rPr lang="es-ES" sz="2200" dirty="0">
                <a:solidFill>
                  <a:schemeClr val="tx1"/>
                </a:solidFill>
              </a:rPr>
              <a:t>+/- 30 miembros - ensayos semanales los miércoles - 2 conciertos.</a:t>
            </a:r>
          </a:p>
          <a:p>
            <a:pPr marL="593725" lvl="2" indent="0" algn="just">
              <a:buNone/>
            </a:pPr>
            <a:r>
              <a:rPr lang="es-ES" sz="2200" dirty="0">
                <a:solidFill>
                  <a:schemeClr val="tx1"/>
                </a:solidFill>
              </a:rPr>
              <a:t>	23 sept. 2019: en la iglesia de Comillas (bienvenida a los de 1º).</a:t>
            </a:r>
          </a:p>
          <a:p>
            <a:pPr marL="593725" lvl="2" indent="0" algn="just">
              <a:buNone/>
            </a:pPr>
            <a:r>
              <a:rPr lang="es-ES" sz="2200" dirty="0">
                <a:solidFill>
                  <a:schemeClr val="tx1"/>
                </a:solidFill>
              </a:rPr>
              <a:t>	1 dic. 2019: en Aranda del Duero.</a:t>
            </a:r>
          </a:p>
          <a:p>
            <a:pPr marL="593725" lvl="2" indent="0" algn="just">
              <a:buNone/>
            </a:pPr>
            <a:r>
              <a:rPr lang="es-ES" sz="2200" dirty="0">
                <a:solidFill>
                  <a:schemeClr val="tx1"/>
                </a:solidFill>
              </a:rPr>
              <a:t>Anulación del Encuentro de Coros Sénior en Vigo en abril 2020.</a:t>
            </a:r>
          </a:p>
          <a:p>
            <a:pPr marL="593725" lvl="2" indent="0" algn="just">
              <a:buNone/>
            </a:pPr>
            <a:r>
              <a:rPr lang="es-ES" sz="2100" dirty="0">
                <a:solidFill>
                  <a:schemeClr val="tx1"/>
                </a:solidFill>
              </a:rPr>
              <a:t> </a:t>
            </a:r>
            <a:endParaRPr lang="es-ES" sz="1900" b="1" dirty="0">
              <a:solidFill>
                <a:schemeClr val="tx1"/>
              </a:solidFill>
            </a:endParaRPr>
          </a:p>
          <a:p>
            <a:pPr lvl="0" algn="just"/>
            <a:r>
              <a:rPr lang="es-ES" sz="2600" b="1" dirty="0">
                <a:solidFill>
                  <a:schemeClr val="tx1"/>
                </a:solidFill>
              </a:rPr>
              <a:t>Grupo Voluntariado: </a:t>
            </a:r>
          </a:p>
          <a:p>
            <a:pPr marL="593725" lvl="2" indent="0" algn="just">
              <a:buNone/>
            </a:pPr>
            <a:r>
              <a:rPr lang="es-ES" sz="2200" dirty="0">
                <a:solidFill>
                  <a:schemeClr val="tx1"/>
                </a:solidFill>
              </a:rPr>
              <a:t>Apoyo escolar en  la Parroquia ‘Resurrección del Señor’ en el Barrio de los Cármenes.</a:t>
            </a:r>
            <a:endParaRPr lang="es-ES" sz="2200" b="1" dirty="0">
              <a:solidFill>
                <a:schemeClr val="tx1"/>
              </a:solidFill>
            </a:endParaRPr>
          </a:p>
          <a:p>
            <a:pPr marL="593725" lvl="2" indent="0" algn="just">
              <a:buNone/>
            </a:pPr>
            <a:r>
              <a:rPr lang="es-ES" sz="2200" dirty="0">
                <a:solidFill>
                  <a:schemeClr val="tx1"/>
                </a:solidFill>
              </a:rPr>
              <a:t>10-12 voluntarios haciendo turnos los lunes, martes y jueves empezando 30 sept.</a:t>
            </a: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12</a:t>
            </a:fld>
            <a:endParaRPr lang="es-ES"/>
          </a:p>
        </p:txBody>
      </p:sp>
    </p:spTree>
    <p:extLst>
      <p:ext uri="{BB962C8B-B14F-4D97-AF65-F5344CB8AC3E}">
        <p14:creationId xmlns:p14="http://schemas.microsoft.com/office/powerpoint/2010/main" val="45921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Title 3">
            <a:extLst>
              <a:ext uri="{FF2B5EF4-FFF2-40B4-BE49-F238E27FC236}">
                <a16:creationId xmlns:a16="http://schemas.microsoft.com/office/drawing/2014/main" id="{AC826178-32C6-457B-8C39-EEDBA47582BF}"/>
              </a:ext>
            </a:extLst>
          </p:cNvPr>
          <p:cNvSpPr>
            <a:spLocks noGrp="1"/>
          </p:cNvSpPr>
          <p:nvPr>
            <p:ph type="title"/>
          </p:nvPr>
        </p:nvSpPr>
        <p:spPr>
          <a:xfrm>
            <a:off x="902866" y="962189"/>
            <a:ext cx="6999355" cy="755486"/>
          </a:xfrm>
        </p:spPr>
        <p:txBody>
          <a:bodyPr>
            <a:noAutofit/>
          </a:bodyPr>
          <a:lstStyle/>
          <a:p>
            <a:pPr algn="ctr"/>
            <a:r>
              <a:rPr lang="en-GB" sz="2800" b="1" dirty="0">
                <a:solidFill>
                  <a:schemeClr val="tx1"/>
                </a:solidFill>
              </a:rPr>
              <a:t>ACTIVIDADES AUDEMAC:  Marzo a Junio 2020</a:t>
            </a:r>
          </a:p>
        </p:txBody>
      </p:sp>
      <p:sp>
        <p:nvSpPr>
          <p:cNvPr id="9" name="Content Placeholder 4">
            <a:extLst>
              <a:ext uri="{FF2B5EF4-FFF2-40B4-BE49-F238E27FC236}">
                <a16:creationId xmlns:a16="http://schemas.microsoft.com/office/drawing/2014/main" id="{7B8B41D0-2835-4210-910F-6AC9DA14A51A}"/>
              </a:ext>
            </a:extLst>
          </p:cNvPr>
          <p:cNvSpPr>
            <a:spLocks noGrp="1"/>
          </p:cNvSpPr>
          <p:nvPr>
            <p:ph idx="1"/>
          </p:nvPr>
        </p:nvSpPr>
        <p:spPr>
          <a:xfrm>
            <a:off x="1006079" y="1717675"/>
            <a:ext cx="7031610" cy="3997326"/>
          </a:xfrm>
        </p:spPr>
        <p:txBody>
          <a:bodyPr>
            <a:normAutofit fontScale="92500" lnSpcReduction="10000"/>
          </a:bodyPr>
          <a:lstStyle/>
          <a:p>
            <a:pPr marL="44450" indent="0" algn="ctr">
              <a:buNone/>
            </a:pPr>
            <a:endParaRPr lang="en-GB" sz="2400" b="1" dirty="0">
              <a:solidFill>
                <a:schemeClr val="tx1"/>
              </a:solidFill>
            </a:endParaRPr>
          </a:p>
          <a:p>
            <a:pPr marL="44450" indent="0" algn="just">
              <a:buNone/>
            </a:pPr>
            <a:r>
              <a:rPr lang="en-GB" sz="2800" b="1" dirty="0">
                <a:solidFill>
                  <a:schemeClr val="tx1"/>
                </a:solidFill>
              </a:rPr>
              <a:t>Comunicación, Comunicación, Comunicación </a:t>
            </a:r>
          </a:p>
          <a:p>
            <a:pPr marL="44450" indent="0" algn="just">
              <a:buNone/>
            </a:pPr>
            <a:endParaRPr lang="en-GB" sz="2800" b="1" dirty="0">
              <a:solidFill>
                <a:schemeClr val="tx1"/>
              </a:solidFill>
            </a:endParaRPr>
          </a:p>
          <a:p>
            <a:pPr algn="just"/>
            <a:r>
              <a:rPr lang="en-GB" sz="2600" b="1" dirty="0">
                <a:solidFill>
                  <a:schemeClr val="tx1"/>
                </a:solidFill>
              </a:rPr>
              <a:t>El objetivo: mantener contacto con nuestros socios durante estos primeros meses difíciles de la pandemia.</a:t>
            </a:r>
          </a:p>
          <a:p>
            <a:pPr marL="44450" indent="0" algn="just">
              <a:buNone/>
            </a:pPr>
            <a:endParaRPr lang="en-GB" sz="2800" b="1" dirty="0">
              <a:solidFill>
                <a:schemeClr val="tx1"/>
              </a:solidFill>
            </a:endParaRPr>
          </a:p>
          <a:p>
            <a:pPr algn="just"/>
            <a:r>
              <a:rPr lang="en-GB" sz="2600" b="1" dirty="0">
                <a:solidFill>
                  <a:schemeClr val="tx1"/>
                </a:solidFill>
              </a:rPr>
              <a:t>Se enviaron unos 115 mensajes, noticias, recomendaciones e ideas en los 3 meses y medio hasta final de junio al ritmo casi diario.</a:t>
            </a:r>
          </a:p>
        </p:txBody>
      </p:sp>
      <p:sp>
        <p:nvSpPr>
          <p:cNvPr id="5" name="Marcador de número de diapositiva 4"/>
          <p:cNvSpPr>
            <a:spLocks noGrp="1"/>
          </p:cNvSpPr>
          <p:nvPr>
            <p:ph type="sldNum" sz="quarter" idx="12"/>
          </p:nvPr>
        </p:nvSpPr>
        <p:spPr/>
        <p:txBody>
          <a:bodyPr/>
          <a:lstStyle/>
          <a:p>
            <a:fld id="{82D0E23F-C2EA-EA4B-AC6C-9171988CEACE}" type="slidenum">
              <a:rPr lang="es-ES" smtClean="0"/>
              <a:t>13</a:t>
            </a:fld>
            <a:endParaRPr lang="es-ES"/>
          </a:p>
        </p:txBody>
      </p:sp>
    </p:spTree>
    <p:extLst>
      <p:ext uri="{BB962C8B-B14F-4D97-AF65-F5344CB8AC3E}">
        <p14:creationId xmlns:p14="http://schemas.microsoft.com/office/powerpoint/2010/main" val="344480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Title 3">
            <a:extLst>
              <a:ext uri="{FF2B5EF4-FFF2-40B4-BE49-F238E27FC236}">
                <a16:creationId xmlns:a16="http://schemas.microsoft.com/office/drawing/2014/main" id="{AC826178-32C6-457B-8C39-EEDBA47582BF}"/>
              </a:ext>
            </a:extLst>
          </p:cNvPr>
          <p:cNvSpPr>
            <a:spLocks noGrp="1"/>
          </p:cNvSpPr>
          <p:nvPr>
            <p:ph type="title"/>
          </p:nvPr>
        </p:nvSpPr>
        <p:spPr>
          <a:xfrm>
            <a:off x="902866" y="962189"/>
            <a:ext cx="6999355" cy="755486"/>
          </a:xfrm>
        </p:spPr>
        <p:txBody>
          <a:bodyPr>
            <a:noAutofit/>
          </a:bodyPr>
          <a:lstStyle/>
          <a:p>
            <a:pPr algn="ctr"/>
            <a:r>
              <a:rPr lang="en-GB" sz="2800" b="1" dirty="0">
                <a:solidFill>
                  <a:schemeClr val="tx1"/>
                </a:solidFill>
              </a:rPr>
              <a:t>ACTIVIDADES AUDEMAC:  Marzo a Junio 2020</a:t>
            </a:r>
          </a:p>
        </p:txBody>
      </p:sp>
      <p:sp>
        <p:nvSpPr>
          <p:cNvPr id="6" name="Content Placeholder 4">
            <a:extLst>
              <a:ext uri="{FF2B5EF4-FFF2-40B4-BE49-F238E27FC236}">
                <a16:creationId xmlns:a16="http://schemas.microsoft.com/office/drawing/2014/main" id="{4B348BD4-86A4-48BF-8367-D0D8DB9D9ECA}"/>
              </a:ext>
            </a:extLst>
          </p:cNvPr>
          <p:cNvSpPr>
            <a:spLocks noGrp="1"/>
          </p:cNvSpPr>
          <p:nvPr>
            <p:ph idx="1"/>
          </p:nvPr>
        </p:nvSpPr>
        <p:spPr>
          <a:xfrm>
            <a:off x="1006078" y="1717674"/>
            <a:ext cx="7794385" cy="4423521"/>
          </a:xfrm>
        </p:spPr>
        <p:txBody>
          <a:bodyPr>
            <a:normAutofit fontScale="32500" lnSpcReduction="20000"/>
          </a:bodyPr>
          <a:lstStyle/>
          <a:p>
            <a:pPr algn="just"/>
            <a:r>
              <a:rPr lang="es-ES" sz="6200" dirty="0">
                <a:solidFill>
                  <a:schemeClr val="tx1"/>
                </a:solidFill>
              </a:rPr>
              <a:t>Las primeras conferencias telemáticas para AUDEMAC de </a:t>
            </a:r>
            <a:r>
              <a:rPr lang="es-ES" sz="6200" b="1" dirty="0">
                <a:solidFill>
                  <a:schemeClr val="tx1"/>
                </a:solidFill>
              </a:rPr>
              <a:t>Mario López Barrajón</a:t>
            </a:r>
            <a:r>
              <a:rPr lang="es-ES" sz="6200" dirty="0">
                <a:solidFill>
                  <a:schemeClr val="tx1"/>
                </a:solidFill>
              </a:rPr>
              <a:t>: Grandes Maestros del Arte Español.</a:t>
            </a:r>
          </a:p>
          <a:p>
            <a:pPr marL="0" indent="0" algn="just">
              <a:buNone/>
            </a:pPr>
            <a:endParaRPr lang="es-ES" dirty="0">
              <a:solidFill>
                <a:schemeClr val="tx1"/>
              </a:solidFill>
            </a:endParaRPr>
          </a:p>
          <a:p>
            <a:pPr algn="just"/>
            <a:r>
              <a:rPr lang="es-ES" sz="6200" dirty="0">
                <a:solidFill>
                  <a:schemeClr val="tx1"/>
                </a:solidFill>
              </a:rPr>
              <a:t>Las ‘Obras Maestras Desconocidas de </a:t>
            </a:r>
            <a:r>
              <a:rPr lang="es-ES" sz="6200" b="1" dirty="0">
                <a:solidFill>
                  <a:schemeClr val="tx1"/>
                </a:solidFill>
              </a:rPr>
              <a:t>Milagros García Vázquez </a:t>
            </a:r>
            <a:r>
              <a:rPr lang="es-ES" sz="6200" dirty="0">
                <a:solidFill>
                  <a:schemeClr val="tx1"/>
                </a:solidFill>
              </a:rPr>
              <a:t>y su visita virtual a la expo Rodin-Giacometti.</a:t>
            </a:r>
          </a:p>
          <a:p>
            <a:pPr algn="just"/>
            <a:endParaRPr lang="es-ES" dirty="0">
              <a:solidFill>
                <a:schemeClr val="tx1"/>
              </a:solidFill>
            </a:endParaRPr>
          </a:p>
          <a:p>
            <a:pPr algn="just"/>
            <a:r>
              <a:rPr lang="es-ES" sz="6200" dirty="0">
                <a:solidFill>
                  <a:schemeClr val="tx1"/>
                </a:solidFill>
              </a:rPr>
              <a:t>El viaje musical con Debussy de </a:t>
            </a:r>
            <a:r>
              <a:rPr lang="es-ES" sz="6200" b="1" dirty="0">
                <a:solidFill>
                  <a:schemeClr val="tx1"/>
                </a:solidFill>
              </a:rPr>
              <a:t>Patrizia Prati.</a:t>
            </a:r>
          </a:p>
          <a:p>
            <a:pPr marL="0" indent="0" algn="just">
              <a:buNone/>
            </a:pPr>
            <a:endParaRPr lang="es-ES" sz="6200" b="1" dirty="0">
              <a:solidFill>
                <a:schemeClr val="tx1"/>
              </a:solidFill>
            </a:endParaRPr>
          </a:p>
          <a:p>
            <a:pPr algn="just"/>
            <a:r>
              <a:rPr lang="es-ES" sz="6200" dirty="0">
                <a:solidFill>
                  <a:schemeClr val="tx1"/>
                </a:solidFill>
              </a:rPr>
              <a:t>Las conferencias de </a:t>
            </a:r>
            <a:r>
              <a:rPr lang="es-ES" sz="6200" b="1" dirty="0">
                <a:solidFill>
                  <a:schemeClr val="tx1"/>
                </a:solidFill>
              </a:rPr>
              <a:t>Lola Silvestre </a:t>
            </a:r>
            <a:r>
              <a:rPr lang="es-ES" sz="6200" dirty="0">
                <a:solidFill>
                  <a:schemeClr val="tx1"/>
                </a:solidFill>
              </a:rPr>
              <a:t>para Canal Sénior</a:t>
            </a:r>
            <a:r>
              <a:rPr lang="es-ES" sz="4200" dirty="0">
                <a:solidFill>
                  <a:schemeClr val="tx1"/>
                </a:solidFill>
              </a:rPr>
              <a:t>.</a:t>
            </a:r>
          </a:p>
          <a:p>
            <a:pPr marL="0" indent="0" algn="just">
              <a:buNone/>
            </a:pPr>
            <a:endParaRPr lang="es-ES" sz="4200" dirty="0">
              <a:solidFill>
                <a:schemeClr val="tx1"/>
              </a:solidFill>
            </a:endParaRPr>
          </a:p>
          <a:p>
            <a:pPr algn="just"/>
            <a:r>
              <a:rPr lang="es-ES" sz="6200" dirty="0">
                <a:solidFill>
                  <a:schemeClr val="tx1"/>
                </a:solidFill>
              </a:rPr>
              <a:t>Los ‘Minutos’ de </a:t>
            </a:r>
            <a:r>
              <a:rPr lang="es-ES" sz="6200" b="1" dirty="0">
                <a:solidFill>
                  <a:schemeClr val="tx1"/>
                </a:solidFill>
              </a:rPr>
              <a:t>Bonifacio Bartolomé </a:t>
            </a:r>
            <a:r>
              <a:rPr lang="es-ES" sz="6200" dirty="0">
                <a:solidFill>
                  <a:schemeClr val="tx1"/>
                </a:solidFill>
              </a:rPr>
              <a:t>sobre los 900 años del Archivo Capitular de la Catedral de Segovia.</a:t>
            </a:r>
          </a:p>
          <a:p>
            <a:pPr marL="0" indent="0" algn="just">
              <a:buNone/>
            </a:pPr>
            <a:endParaRPr lang="es-ES" sz="5000" dirty="0">
              <a:solidFill>
                <a:schemeClr val="tx1"/>
              </a:solidFill>
            </a:endParaRPr>
          </a:p>
          <a:p>
            <a:pPr algn="just"/>
            <a:r>
              <a:rPr lang="es-ES" sz="6200" b="1" dirty="0">
                <a:solidFill>
                  <a:schemeClr val="tx1"/>
                </a:solidFill>
              </a:rPr>
              <a:t>David Lanau y Virginia de Diego </a:t>
            </a:r>
            <a:r>
              <a:rPr lang="es-ES" sz="6200" dirty="0">
                <a:solidFill>
                  <a:schemeClr val="tx1"/>
                </a:solidFill>
              </a:rPr>
              <a:t>en conversación sobre arte moderno.</a:t>
            </a:r>
          </a:p>
          <a:p>
            <a:pPr marL="0" indent="0" algn="just">
              <a:buNone/>
            </a:pPr>
            <a:endParaRPr lang="es-ES" sz="6200" dirty="0">
              <a:solidFill>
                <a:schemeClr val="tx1"/>
              </a:solidFill>
            </a:endParaRPr>
          </a:p>
          <a:p>
            <a:pPr algn="just"/>
            <a:r>
              <a:rPr lang="en-GB" sz="6200" dirty="0">
                <a:solidFill>
                  <a:schemeClr val="tx1"/>
                </a:solidFill>
              </a:rPr>
              <a:t>Las recomendaciones de </a:t>
            </a:r>
            <a:r>
              <a:rPr lang="en-GB" sz="6200" b="1" dirty="0">
                <a:solidFill>
                  <a:schemeClr val="tx1"/>
                </a:solidFill>
              </a:rPr>
              <a:t>Nieves Algaba </a:t>
            </a:r>
            <a:r>
              <a:rPr lang="en-GB" sz="6200" dirty="0">
                <a:solidFill>
                  <a:schemeClr val="tx1"/>
                </a:solidFill>
              </a:rPr>
              <a:t>y otros profesores nuestros. </a:t>
            </a: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14</a:t>
            </a:fld>
            <a:endParaRPr lang="es-ES"/>
          </a:p>
        </p:txBody>
      </p:sp>
    </p:spTree>
    <p:extLst>
      <p:ext uri="{BB962C8B-B14F-4D97-AF65-F5344CB8AC3E}">
        <p14:creationId xmlns:p14="http://schemas.microsoft.com/office/powerpoint/2010/main" val="176002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EBE08A15-B5C2-4673-BAC9-81D03E913A11}"/>
              </a:ext>
            </a:extLst>
          </p:cNvPr>
          <p:cNvPicPr>
            <a:picLocks noGrp="1" noChangeAspect="1"/>
          </p:cNvPicPr>
          <p:nvPr>
            <p:ph idx="1"/>
          </p:nvPr>
        </p:nvPicPr>
        <p:blipFill>
          <a:blip r:embed="rId2"/>
          <a:stretch>
            <a:fillRect/>
          </a:stretch>
        </p:blipFill>
        <p:spPr>
          <a:xfrm>
            <a:off x="457200" y="995819"/>
            <a:ext cx="8129391" cy="5417507"/>
          </a:xfrm>
        </p:spPr>
      </p:pic>
      <p:sp>
        <p:nvSpPr>
          <p:cNvPr id="4" name="Marcador de número de diapositiva 3">
            <a:extLst>
              <a:ext uri="{FF2B5EF4-FFF2-40B4-BE49-F238E27FC236}">
                <a16:creationId xmlns:a16="http://schemas.microsoft.com/office/drawing/2014/main" id="{B96D5587-5288-446D-A319-4AF14869B5EA}"/>
              </a:ext>
            </a:extLst>
          </p:cNvPr>
          <p:cNvSpPr>
            <a:spLocks noGrp="1"/>
          </p:cNvSpPr>
          <p:nvPr>
            <p:ph type="sldNum" sz="quarter" idx="12"/>
          </p:nvPr>
        </p:nvSpPr>
        <p:spPr/>
        <p:txBody>
          <a:bodyPr/>
          <a:lstStyle/>
          <a:p>
            <a:fld id="{82D0E23F-C2EA-EA4B-AC6C-9171988CEACE}" type="slidenum">
              <a:rPr lang="es-ES" smtClean="0"/>
              <a:t>15</a:t>
            </a:fld>
            <a:endParaRPr lang="es-ES"/>
          </a:p>
        </p:txBody>
      </p:sp>
      <p:pic>
        <p:nvPicPr>
          <p:cNvPr id="7" name="Imagen 1">
            <a:extLst>
              <a:ext uri="{FF2B5EF4-FFF2-40B4-BE49-F238E27FC236}">
                <a16:creationId xmlns:a16="http://schemas.microsoft.com/office/drawing/2014/main" id="{ECE6ABEF-908F-4FFD-94CA-5DD59694D5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Tree>
    <p:extLst>
      <p:ext uri="{BB962C8B-B14F-4D97-AF65-F5344CB8AC3E}">
        <p14:creationId xmlns:p14="http://schemas.microsoft.com/office/powerpoint/2010/main" val="11078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2" name="Marcador de número de diapositiva 1"/>
          <p:cNvSpPr>
            <a:spLocks noGrp="1"/>
          </p:cNvSpPr>
          <p:nvPr>
            <p:ph type="sldNum" sz="quarter" idx="12"/>
          </p:nvPr>
        </p:nvSpPr>
        <p:spPr/>
        <p:txBody>
          <a:bodyPr/>
          <a:lstStyle/>
          <a:p>
            <a:fld id="{82D0E23F-C2EA-EA4B-AC6C-9171988CEACE}" type="slidenum">
              <a:rPr lang="es-ES" smtClean="0"/>
              <a:t>16</a:t>
            </a:fld>
            <a:endParaRPr lang="es-ES"/>
          </a:p>
        </p:txBody>
      </p:sp>
      <p:sp>
        <p:nvSpPr>
          <p:cNvPr id="10" name="Title 3">
            <a:extLst>
              <a:ext uri="{FF2B5EF4-FFF2-40B4-BE49-F238E27FC236}">
                <a16:creationId xmlns:a16="http://schemas.microsoft.com/office/drawing/2014/main" id="{D001F108-BD56-4055-A829-9A770DF67C3A}"/>
              </a:ext>
            </a:extLst>
          </p:cNvPr>
          <p:cNvSpPr>
            <a:spLocks noGrp="1"/>
          </p:cNvSpPr>
          <p:nvPr>
            <p:ph type="title"/>
          </p:nvPr>
        </p:nvSpPr>
        <p:spPr>
          <a:xfrm>
            <a:off x="1840089" y="1253065"/>
            <a:ext cx="5565422" cy="541867"/>
          </a:xfrm>
        </p:spPr>
        <p:txBody>
          <a:bodyPr/>
          <a:lstStyle/>
          <a:p>
            <a:r>
              <a:rPr lang="en-GB" sz="2400" b="1" dirty="0">
                <a:solidFill>
                  <a:schemeClr val="tx1"/>
                </a:solidFill>
              </a:rPr>
              <a:t>CAUMAS MERECE UN CAPÍTULO APARTE</a:t>
            </a:r>
          </a:p>
        </p:txBody>
      </p:sp>
      <p:sp>
        <p:nvSpPr>
          <p:cNvPr id="11" name="Content Placeholder 4">
            <a:extLst>
              <a:ext uri="{FF2B5EF4-FFF2-40B4-BE49-F238E27FC236}">
                <a16:creationId xmlns:a16="http://schemas.microsoft.com/office/drawing/2014/main" id="{D33C4EB5-7061-47D1-B936-DD186A55DE5A}"/>
              </a:ext>
            </a:extLst>
          </p:cNvPr>
          <p:cNvSpPr>
            <a:spLocks noGrp="1"/>
          </p:cNvSpPr>
          <p:nvPr>
            <p:ph idx="1"/>
          </p:nvPr>
        </p:nvSpPr>
        <p:spPr>
          <a:xfrm>
            <a:off x="553156" y="1975556"/>
            <a:ext cx="8075689" cy="4882444"/>
          </a:xfrm>
        </p:spPr>
        <p:txBody>
          <a:bodyPr>
            <a:normAutofit fontScale="92500" lnSpcReduction="20000"/>
          </a:bodyPr>
          <a:lstStyle/>
          <a:p>
            <a:pPr algn="just"/>
            <a:r>
              <a:rPr lang="en-GB" sz="1600" b="1" dirty="0">
                <a:solidFill>
                  <a:schemeClr val="tx1"/>
                </a:solidFill>
              </a:rPr>
              <a:t>El secretario </a:t>
            </a:r>
            <a:r>
              <a:rPr lang="en-GB" sz="1600" dirty="0">
                <a:solidFill>
                  <a:schemeClr val="tx1"/>
                </a:solidFill>
              </a:rPr>
              <a:t>de AUDEMAC sigue aportando una gran contribución como secretario de </a:t>
            </a:r>
            <a:r>
              <a:rPr lang="en-GB" sz="1600" b="1" dirty="0">
                <a:solidFill>
                  <a:schemeClr val="tx1"/>
                </a:solidFill>
              </a:rPr>
              <a:t>CAUMAS.</a:t>
            </a:r>
          </a:p>
          <a:p>
            <a:pPr marL="44450" indent="0" algn="just">
              <a:buNone/>
            </a:pPr>
            <a:endParaRPr lang="en-GB" sz="1600" dirty="0">
              <a:solidFill>
                <a:schemeClr val="tx1"/>
              </a:solidFill>
            </a:endParaRPr>
          </a:p>
          <a:p>
            <a:pPr algn="just"/>
            <a:r>
              <a:rPr lang="en-GB" sz="1600" dirty="0">
                <a:solidFill>
                  <a:schemeClr val="tx1"/>
                </a:solidFill>
              </a:rPr>
              <a:t>Se publican artículos AUDEMAC  en las 4 revistas anuales de</a:t>
            </a:r>
            <a:r>
              <a:rPr lang="en-GB" sz="1600" b="1" dirty="0">
                <a:solidFill>
                  <a:schemeClr val="tx1"/>
                </a:solidFill>
              </a:rPr>
              <a:t> Seniors Universitarios </a:t>
            </a:r>
            <a:r>
              <a:rPr lang="en-GB" sz="1600" dirty="0">
                <a:solidFill>
                  <a:schemeClr val="tx1"/>
                </a:solidFill>
              </a:rPr>
              <a:t>(gracias a Alicia </a:t>
            </a:r>
            <a:r>
              <a:rPr lang="es-ES" sz="1600" dirty="0">
                <a:solidFill>
                  <a:schemeClr val="tx1"/>
                </a:solidFill>
              </a:rPr>
              <a:t>López</a:t>
            </a:r>
            <a:r>
              <a:rPr lang="en-GB" sz="1600" dirty="0">
                <a:solidFill>
                  <a:schemeClr val="tx1"/>
                </a:solidFill>
              </a:rPr>
              <a:t> Budia).</a:t>
            </a:r>
          </a:p>
          <a:p>
            <a:pPr marL="44450" indent="0" algn="just">
              <a:buNone/>
            </a:pPr>
            <a:endParaRPr lang="en-GB" sz="1600" dirty="0">
              <a:solidFill>
                <a:schemeClr val="tx1"/>
              </a:solidFill>
            </a:endParaRPr>
          </a:p>
          <a:p>
            <a:pPr algn="just"/>
            <a:r>
              <a:rPr lang="en-GB" sz="1600" dirty="0">
                <a:solidFill>
                  <a:schemeClr val="tx1"/>
                </a:solidFill>
              </a:rPr>
              <a:t>AUDEMAC participa activamente en las </a:t>
            </a:r>
            <a:r>
              <a:rPr lang="en-GB" sz="1600" b="1" dirty="0">
                <a:solidFill>
                  <a:schemeClr val="tx1"/>
                </a:solidFill>
              </a:rPr>
              <a:t>reuniones de presidentes</a:t>
            </a:r>
            <a:r>
              <a:rPr lang="en-GB" sz="1600" dirty="0">
                <a:solidFill>
                  <a:schemeClr val="tx1"/>
                </a:solidFill>
              </a:rPr>
              <a:t>.</a:t>
            </a:r>
          </a:p>
          <a:p>
            <a:pPr algn="just"/>
            <a:endParaRPr lang="en-GB" sz="1600" dirty="0">
              <a:solidFill>
                <a:schemeClr val="tx1"/>
              </a:solidFill>
            </a:endParaRPr>
          </a:p>
          <a:p>
            <a:pPr algn="just"/>
            <a:r>
              <a:rPr lang="en-GB" sz="1600" dirty="0">
                <a:solidFill>
                  <a:schemeClr val="tx1"/>
                </a:solidFill>
              </a:rPr>
              <a:t>El presidente de AUDEMAC hizo una presentación en las </a:t>
            </a:r>
            <a:r>
              <a:rPr lang="en-GB" sz="1600" b="1" dirty="0">
                <a:solidFill>
                  <a:schemeClr val="tx1"/>
                </a:solidFill>
              </a:rPr>
              <a:t>Jornadas CAUMAS </a:t>
            </a:r>
            <a:r>
              <a:rPr lang="en-GB" sz="1600" dirty="0">
                <a:solidFill>
                  <a:schemeClr val="tx1"/>
                </a:solidFill>
              </a:rPr>
              <a:t>en Las Palmas de Gran Canaria </a:t>
            </a:r>
            <a:r>
              <a:rPr lang="en-GB" sz="1600" dirty="0" err="1">
                <a:solidFill>
                  <a:schemeClr val="tx1"/>
                </a:solidFill>
              </a:rPr>
              <a:t>sobre</a:t>
            </a:r>
            <a:r>
              <a:rPr lang="en-GB" sz="1600" dirty="0">
                <a:solidFill>
                  <a:schemeClr val="tx1"/>
                </a:solidFill>
              </a:rPr>
              <a:t> </a:t>
            </a:r>
            <a:r>
              <a:rPr lang="en-GB" sz="1600" dirty="0"/>
              <a:t>“</a:t>
            </a:r>
            <a:r>
              <a:rPr lang="en-GB" sz="1600" dirty="0">
                <a:solidFill>
                  <a:schemeClr val="tx1"/>
                </a:solidFill>
              </a:rPr>
              <a:t>La comunicación, un arma vital para las Asociaciones y también participó en una mesa redonda”.</a:t>
            </a:r>
          </a:p>
          <a:p>
            <a:pPr algn="just"/>
            <a:endParaRPr lang="en-GB" sz="1600" dirty="0">
              <a:solidFill>
                <a:schemeClr val="tx1"/>
              </a:solidFill>
            </a:endParaRPr>
          </a:p>
          <a:p>
            <a:pPr algn="just"/>
            <a:r>
              <a:rPr lang="en-GB" sz="1600" dirty="0">
                <a:solidFill>
                  <a:schemeClr val="tx1"/>
                </a:solidFill>
              </a:rPr>
              <a:t>AUDEMAC ha promocionado a lo largo del año los cursos y seminarios de </a:t>
            </a:r>
            <a:r>
              <a:rPr lang="en-GB" sz="1600" b="1" dirty="0">
                <a:solidFill>
                  <a:schemeClr val="tx1"/>
                </a:solidFill>
              </a:rPr>
              <a:t>Canal Sénior/CAUMAS,</a:t>
            </a:r>
            <a:r>
              <a:rPr lang="en-GB" sz="1600" dirty="0">
                <a:solidFill>
                  <a:schemeClr val="tx1"/>
                </a:solidFill>
              </a:rPr>
              <a:t> sobre todo en lo relacionado a la informatica, los móviles y las redes sociales.</a:t>
            </a:r>
          </a:p>
          <a:p>
            <a:pPr marL="44450" indent="0" algn="just">
              <a:buNone/>
            </a:pPr>
            <a:endParaRPr lang="en-GB" sz="1600" dirty="0">
              <a:solidFill>
                <a:schemeClr val="tx1"/>
              </a:solidFill>
            </a:endParaRPr>
          </a:p>
          <a:p>
            <a:pPr algn="just"/>
            <a:r>
              <a:rPr lang="en-GB" sz="1600" dirty="0">
                <a:solidFill>
                  <a:schemeClr val="tx1"/>
                </a:solidFill>
              </a:rPr>
              <a:t>En Junio 2020 la profesora </a:t>
            </a:r>
            <a:r>
              <a:rPr lang="en-GB" sz="1600" b="1" dirty="0">
                <a:solidFill>
                  <a:schemeClr val="tx1"/>
                </a:solidFill>
              </a:rPr>
              <a:t>Lola Silvestre </a:t>
            </a:r>
            <a:r>
              <a:rPr lang="en-GB" sz="1600" dirty="0">
                <a:solidFill>
                  <a:schemeClr val="tx1"/>
                </a:solidFill>
              </a:rPr>
              <a:t>dió dos conferencias desinteresadamente sobre la Edad Media para Canal Senior y más de 200 alumnos de universidades de mayores de toda España.</a:t>
            </a:r>
          </a:p>
          <a:p>
            <a:pPr algn="just"/>
            <a:endParaRPr lang="en-GB" sz="1600" dirty="0">
              <a:solidFill>
                <a:schemeClr val="tx1"/>
              </a:solidFill>
            </a:endParaRPr>
          </a:p>
          <a:p>
            <a:pPr algn="just"/>
            <a:r>
              <a:rPr lang="en-GB" sz="1600" dirty="0">
                <a:solidFill>
                  <a:schemeClr val="tx1"/>
                </a:solidFill>
              </a:rPr>
              <a:t>NB. AUDEMAC ha  realizado un papel importante con ideas y ayuda técnica en la creación de FAMUS (</a:t>
            </a:r>
            <a:r>
              <a:rPr lang="en-GB" sz="1600" b="1" dirty="0">
                <a:solidFill>
                  <a:schemeClr val="tx1"/>
                </a:solidFill>
              </a:rPr>
              <a:t>Federación de Asociaciones Madrileñas de Universitarios Sénior</a:t>
            </a:r>
            <a:r>
              <a:rPr lang="en-GB" sz="1600" dirty="0">
                <a:solidFill>
                  <a:schemeClr val="tx1"/>
                </a:solidFill>
              </a:rPr>
              <a:t>).  </a:t>
            </a:r>
          </a:p>
          <a:p>
            <a:endParaRPr lang="en-GB" sz="1600" dirty="0"/>
          </a:p>
          <a:p>
            <a:pPr marL="44450" indent="0">
              <a:buNone/>
            </a:pPr>
            <a:r>
              <a:rPr lang="en-GB" sz="1600" dirty="0"/>
              <a:t>  </a:t>
            </a:r>
          </a:p>
        </p:txBody>
      </p:sp>
    </p:spTree>
    <p:extLst>
      <p:ext uri="{BB962C8B-B14F-4D97-AF65-F5344CB8AC3E}">
        <p14:creationId xmlns:p14="http://schemas.microsoft.com/office/powerpoint/2010/main" val="60962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Title 4">
            <a:extLst>
              <a:ext uri="{FF2B5EF4-FFF2-40B4-BE49-F238E27FC236}">
                <a16:creationId xmlns:a16="http://schemas.microsoft.com/office/drawing/2014/main" id="{05F6B366-62AE-4C60-A02C-6DCCDB187BE0}"/>
              </a:ext>
            </a:extLst>
          </p:cNvPr>
          <p:cNvSpPr>
            <a:spLocks noGrp="1"/>
          </p:cNvSpPr>
          <p:nvPr>
            <p:ph type="title"/>
          </p:nvPr>
        </p:nvSpPr>
        <p:spPr>
          <a:xfrm>
            <a:off x="1696084" y="991054"/>
            <a:ext cx="5732006" cy="781301"/>
          </a:xfrm>
        </p:spPr>
        <p:txBody>
          <a:bodyPr>
            <a:noAutofit/>
          </a:bodyPr>
          <a:lstStyle/>
          <a:p>
            <a:r>
              <a:rPr lang="es-ES" sz="2500" b="1" dirty="0">
                <a:solidFill>
                  <a:schemeClr val="tx1"/>
                </a:solidFill>
              </a:rPr>
              <a:t>Compañeros que hemos perdido en 2020</a:t>
            </a:r>
            <a:endParaRPr lang="en-GB" sz="2500" b="1" dirty="0">
              <a:solidFill>
                <a:schemeClr val="tx1"/>
              </a:solidFill>
            </a:endParaRPr>
          </a:p>
        </p:txBody>
      </p:sp>
      <p:sp>
        <p:nvSpPr>
          <p:cNvPr id="10" name="Content Placeholder 5">
            <a:extLst>
              <a:ext uri="{FF2B5EF4-FFF2-40B4-BE49-F238E27FC236}">
                <a16:creationId xmlns:a16="http://schemas.microsoft.com/office/drawing/2014/main" id="{0801E0FB-C8BE-4CD1-8E5A-D6D2602A6C2F}"/>
              </a:ext>
            </a:extLst>
          </p:cNvPr>
          <p:cNvSpPr>
            <a:spLocks noGrp="1"/>
          </p:cNvSpPr>
          <p:nvPr>
            <p:ph idx="1"/>
          </p:nvPr>
        </p:nvSpPr>
        <p:spPr>
          <a:xfrm>
            <a:off x="1006079" y="2088443"/>
            <a:ext cx="7622766" cy="3626557"/>
          </a:xfrm>
        </p:spPr>
        <p:txBody>
          <a:bodyPr>
            <a:normAutofit fontScale="77500" lnSpcReduction="20000"/>
          </a:bodyPr>
          <a:lstStyle/>
          <a:p>
            <a:pPr marL="44450" indent="0">
              <a:buNone/>
            </a:pPr>
            <a:endParaRPr lang="es-ES" dirty="0">
              <a:solidFill>
                <a:schemeClr val="tx1"/>
              </a:solidFill>
            </a:endParaRPr>
          </a:p>
          <a:p>
            <a:r>
              <a:rPr lang="es-ES" sz="3100" dirty="0">
                <a:solidFill>
                  <a:schemeClr val="tx1"/>
                </a:solidFill>
              </a:rPr>
              <a:t>María Antonia Gómez del Campo (Antigua Alumna 2010).</a:t>
            </a:r>
          </a:p>
          <a:p>
            <a:r>
              <a:rPr lang="es-ES" sz="3100" dirty="0">
                <a:solidFill>
                  <a:schemeClr val="tx1"/>
                </a:solidFill>
              </a:rPr>
              <a:t>Carlos Melgosa (Antiguo Alumno 2019).</a:t>
            </a:r>
          </a:p>
          <a:p>
            <a:r>
              <a:rPr lang="es-ES" sz="3100" dirty="0">
                <a:solidFill>
                  <a:schemeClr val="tx1"/>
                </a:solidFill>
              </a:rPr>
              <a:t>Sol Retenaga (Antigua Alumna 2011).</a:t>
            </a:r>
          </a:p>
          <a:p>
            <a:pPr marL="44450" indent="0">
              <a:buNone/>
            </a:pPr>
            <a:endParaRPr lang="es-ES" dirty="0">
              <a:solidFill>
                <a:schemeClr val="tx1"/>
              </a:solidFill>
            </a:endParaRPr>
          </a:p>
          <a:p>
            <a:pPr marL="44450" indent="0">
              <a:buNone/>
            </a:pPr>
            <a:r>
              <a:rPr lang="es-ES" sz="2600" b="1" dirty="0">
                <a:solidFill>
                  <a:schemeClr val="tx1"/>
                </a:solidFill>
              </a:rPr>
              <a:t>Desde septiembre 2020</a:t>
            </a:r>
          </a:p>
          <a:p>
            <a:pPr marL="44450" indent="0">
              <a:buNone/>
            </a:pPr>
            <a:endParaRPr lang="es-ES" sz="2600" b="1" dirty="0">
              <a:solidFill>
                <a:schemeClr val="tx1"/>
              </a:solidFill>
            </a:endParaRPr>
          </a:p>
          <a:p>
            <a:r>
              <a:rPr lang="es-ES" sz="3100" dirty="0">
                <a:solidFill>
                  <a:schemeClr val="tx1"/>
                </a:solidFill>
              </a:rPr>
              <a:t>Juan Antonio Pitillas (Antiguo Alumno 2016).</a:t>
            </a:r>
          </a:p>
          <a:p>
            <a:r>
              <a:rPr lang="es-ES" sz="3100" dirty="0">
                <a:solidFill>
                  <a:schemeClr val="tx1"/>
                </a:solidFill>
              </a:rPr>
              <a:t>Carmen Vela (Alumna 1º en 2019/20).</a:t>
            </a:r>
          </a:p>
          <a:p>
            <a:r>
              <a:rPr lang="es-ES" sz="3100" dirty="0">
                <a:solidFill>
                  <a:schemeClr val="tx1"/>
                </a:solidFill>
              </a:rPr>
              <a:t>Augusto Berutich (Antiguo Alumno 2016).</a:t>
            </a:r>
          </a:p>
          <a:p>
            <a:endParaRPr lang="en-GB" sz="3100" dirty="0">
              <a:solidFill>
                <a:schemeClr val="tx1"/>
              </a:solidFill>
            </a:endParaRPr>
          </a:p>
        </p:txBody>
      </p:sp>
      <p:sp>
        <p:nvSpPr>
          <p:cNvPr id="5" name="Marcador de número de diapositiva 4"/>
          <p:cNvSpPr>
            <a:spLocks noGrp="1"/>
          </p:cNvSpPr>
          <p:nvPr>
            <p:ph type="sldNum" sz="quarter" idx="12"/>
          </p:nvPr>
        </p:nvSpPr>
        <p:spPr/>
        <p:txBody>
          <a:bodyPr/>
          <a:lstStyle/>
          <a:p>
            <a:fld id="{82D0E23F-C2EA-EA4B-AC6C-9171988CEACE}" type="slidenum">
              <a:rPr lang="es-ES" smtClean="0"/>
              <a:t>17</a:t>
            </a:fld>
            <a:endParaRPr lang="es-ES"/>
          </a:p>
        </p:txBody>
      </p:sp>
    </p:spTree>
    <p:extLst>
      <p:ext uri="{BB962C8B-B14F-4D97-AF65-F5344CB8AC3E}">
        <p14:creationId xmlns:p14="http://schemas.microsoft.com/office/powerpoint/2010/main" val="423279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68252" y="113752"/>
            <a:ext cx="3288081" cy="641592"/>
          </a:xfrm>
          <a:prstGeom prst="rect">
            <a:avLst/>
          </a:prstGeom>
          <a:noFill/>
          <a:ln>
            <a:noFill/>
          </a:ln>
        </p:spPr>
      </p:pic>
      <p:sp>
        <p:nvSpPr>
          <p:cNvPr id="5" name="Marcador de número de diapositiva 4"/>
          <p:cNvSpPr>
            <a:spLocks noGrp="1"/>
          </p:cNvSpPr>
          <p:nvPr>
            <p:ph type="sldNum" sz="quarter" idx="12"/>
          </p:nvPr>
        </p:nvSpPr>
        <p:spPr/>
        <p:txBody>
          <a:bodyPr/>
          <a:lstStyle/>
          <a:p>
            <a:fld id="{82D0E23F-C2EA-EA4B-AC6C-9171988CEACE}" type="slidenum">
              <a:rPr lang="es-ES" smtClean="0"/>
              <a:t>18</a:t>
            </a:fld>
            <a:endParaRPr lang="es-ES"/>
          </a:p>
        </p:txBody>
      </p:sp>
      <p:sp>
        <p:nvSpPr>
          <p:cNvPr id="8" name="Content Placeholder 5">
            <a:extLst>
              <a:ext uri="{FF2B5EF4-FFF2-40B4-BE49-F238E27FC236}">
                <a16:creationId xmlns:a16="http://schemas.microsoft.com/office/drawing/2014/main" id="{6A30CF5E-9B55-4E23-9048-2DCB135F95CE}"/>
              </a:ext>
            </a:extLst>
          </p:cNvPr>
          <p:cNvSpPr>
            <a:spLocks noGrp="1"/>
          </p:cNvSpPr>
          <p:nvPr>
            <p:ph idx="1"/>
          </p:nvPr>
        </p:nvSpPr>
        <p:spPr>
          <a:xfrm flipV="1">
            <a:off x="457200" y="1600200"/>
            <a:ext cx="8229600" cy="4525963"/>
          </a:xfrm>
        </p:spPr>
        <p:txBody>
          <a:bodyPr>
            <a:normAutofit/>
          </a:bodyPr>
          <a:lstStyle/>
          <a:p>
            <a:pPr marL="44450" indent="0">
              <a:buNone/>
            </a:pPr>
            <a:endParaRPr lang="es-ES" dirty="0">
              <a:solidFill>
                <a:schemeClr val="tx1"/>
              </a:solidFill>
            </a:endParaRPr>
          </a:p>
          <a:p>
            <a:endParaRPr lang="en-GB" sz="3100" dirty="0">
              <a:solidFill>
                <a:schemeClr val="tx1"/>
              </a:solidFill>
            </a:endParaRPr>
          </a:p>
        </p:txBody>
      </p:sp>
      <p:sp>
        <p:nvSpPr>
          <p:cNvPr id="9" name="Content Placeholder 5">
            <a:extLst>
              <a:ext uri="{FF2B5EF4-FFF2-40B4-BE49-F238E27FC236}">
                <a16:creationId xmlns:a16="http://schemas.microsoft.com/office/drawing/2014/main" id="{E32A7448-2255-4AAC-B036-54797E0DB71E}"/>
              </a:ext>
            </a:extLst>
          </p:cNvPr>
          <p:cNvSpPr>
            <a:spLocks noGrp="1"/>
          </p:cNvSpPr>
          <p:nvPr>
            <p:ph type="title"/>
          </p:nvPr>
        </p:nvSpPr>
        <p:spPr>
          <a:xfrm flipV="1">
            <a:off x="1695450" y="990600"/>
            <a:ext cx="5732463" cy="781050"/>
          </a:xfrm>
        </p:spPr>
        <p:txBody>
          <a:bodyPr>
            <a:normAutofit/>
          </a:bodyPr>
          <a:lstStyle/>
          <a:p>
            <a:pPr marL="44450" indent="0">
              <a:buNone/>
            </a:pPr>
            <a:endParaRPr lang="es-ES" dirty="0">
              <a:solidFill>
                <a:schemeClr val="tx1"/>
              </a:solidFill>
            </a:endParaRPr>
          </a:p>
          <a:p>
            <a:endParaRPr lang="en-GB" sz="3100" dirty="0">
              <a:solidFill>
                <a:schemeClr val="tx1"/>
              </a:solidFill>
            </a:endParaRPr>
          </a:p>
        </p:txBody>
      </p:sp>
      <p:sp>
        <p:nvSpPr>
          <p:cNvPr id="11" name="CuadroTexto 10">
            <a:extLst>
              <a:ext uri="{FF2B5EF4-FFF2-40B4-BE49-F238E27FC236}">
                <a16:creationId xmlns:a16="http://schemas.microsoft.com/office/drawing/2014/main" id="{F537646D-7BFF-4313-BFEE-046F52DEC6C9}"/>
              </a:ext>
            </a:extLst>
          </p:cNvPr>
          <p:cNvSpPr txBox="1"/>
          <p:nvPr/>
        </p:nvSpPr>
        <p:spPr>
          <a:xfrm>
            <a:off x="1125537" y="2648498"/>
            <a:ext cx="6302376" cy="2376997"/>
          </a:xfrm>
          <a:prstGeom prst="rect">
            <a:avLst/>
          </a:prstGeom>
          <a:noFill/>
        </p:spPr>
        <p:txBody>
          <a:bodyPr wrap="square">
            <a:spAutoFit/>
          </a:bodyPr>
          <a:lstStyle/>
          <a:p>
            <a:pPr algn="ctr">
              <a:lnSpc>
                <a:spcPct val="107000"/>
              </a:lnSpc>
              <a:spcAft>
                <a:spcPts val="800"/>
              </a:spcAft>
            </a:pPr>
            <a:r>
              <a:rPr lang="es-ES" sz="2800" b="1" dirty="0">
                <a:solidFill>
                  <a:srgbClr val="000000"/>
                </a:solidFill>
                <a:latin typeface="Calibri" panose="020F0502020204030204" pitchFamily="34" charset="0"/>
                <a:ea typeface="MS PGothic" panose="020B0600070205080204" pitchFamily="34" charset="-128"/>
                <a:cs typeface="Calibri" panose="020F0502020204030204" pitchFamily="34" charset="0"/>
              </a:rPr>
              <a:t>3</a:t>
            </a:r>
            <a:r>
              <a:rPr lang="es-ES" sz="2800" b="1"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 PRESENTACIÓN Y, EN SU CASO, APROBACIÓN DE LAS CUENTAS ANUALES CORRESPONDIENTES AL EJERCICIO 2019/2020 Y DEL PRESUPUESTO PARA EL EJERCICIO 2020/21</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04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19</a:t>
            </a:fld>
            <a:endParaRPr lang="es-ES"/>
          </a:p>
        </p:txBody>
      </p:sp>
      <p:pic>
        <p:nvPicPr>
          <p:cNvPr id="8" name="Imagen 7">
            <a:extLst>
              <a:ext uri="{FF2B5EF4-FFF2-40B4-BE49-F238E27FC236}">
                <a16:creationId xmlns:a16="http://schemas.microsoft.com/office/drawing/2014/main" id="{A326D444-20D3-49D9-925A-B3E8FF926A6C}"/>
              </a:ext>
            </a:extLst>
          </p:cNvPr>
          <p:cNvPicPr>
            <a:picLocks noChangeAspect="1"/>
          </p:cNvPicPr>
          <p:nvPr/>
        </p:nvPicPr>
        <p:blipFill>
          <a:blip r:embed="rId3"/>
          <a:stretch>
            <a:fillRect/>
          </a:stretch>
        </p:blipFill>
        <p:spPr>
          <a:xfrm>
            <a:off x="1152395" y="789140"/>
            <a:ext cx="7014575" cy="6131490"/>
          </a:xfrm>
          <a:prstGeom prst="rect">
            <a:avLst/>
          </a:prstGeom>
        </p:spPr>
      </p:pic>
    </p:spTree>
    <p:extLst>
      <p:ext uri="{BB962C8B-B14F-4D97-AF65-F5344CB8AC3E}">
        <p14:creationId xmlns:p14="http://schemas.microsoft.com/office/powerpoint/2010/main" val="28413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574"/>
            <a:ext cx="3331923" cy="601249"/>
          </a:xfrm>
          <a:prstGeom prst="rect">
            <a:avLst/>
          </a:prstGeom>
          <a:noFill/>
          <a:ln>
            <a:noFill/>
          </a:ln>
        </p:spPr>
      </p:pic>
      <p:sp>
        <p:nvSpPr>
          <p:cNvPr id="7" name="Content Placeholder 9"/>
          <p:cNvSpPr>
            <a:spLocks noGrp="1"/>
          </p:cNvSpPr>
          <p:nvPr>
            <p:ph idx="1"/>
          </p:nvPr>
        </p:nvSpPr>
        <p:spPr>
          <a:xfrm>
            <a:off x="1006079" y="2162812"/>
            <a:ext cx="7622766" cy="3552189"/>
          </a:xfrm>
        </p:spPr>
        <p:txBody>
          <a:bodyPr>
            <a:normAutofit fontScale="32500" lnSpcReduction="20000"/>
          </a:bodyPr>
          <a:lstStyle/>
          <a:p>
            <a:pPr algn="just">
              <a:lnSpc>
                <a:spcPct val="115000"/>
              </a:lnSpc>
              <a:spcAft>
                <a:spcPts val="800"/>
              </a:spcAft>
            </a:pPr>
            <a:r>
              <a:rPr lang="es-ES" sz="1800" dirty="0">
                <a:effectLst/>
                <a:latin typeface="Arial" panose="020B0604020202020204" pitchFamily="34" charset="0"/>
                <a:ea typeface="Calibri" panose="020F0502020204030204" pitchFamily="34" charset="0"/>
              </a:rPr>
              <a:t> </a:t>
            </a:r>
            <a:endParaRPr lang="es-ES" sz="4500" dirty="0">
              <a:effectLst/>
              <a:latin typeface="Arial" panose="020B0604020202020204" pitchFamily="34" charset="0"/>
              <a:ea typeface="Calibri" panose="020F0502020204030204" pitchFamily="34" charset="0"/>
            </a:endParaRPr>
          </a:p>
          <a:p>
            <a:pPr marL="342900" lvl="0" indent="-342900" algn="just">
              <a:lnSpc>
                <a:spcPct val="115000"/>
              </a:lnSpc>
              <a:spcAft>
                <a:spcPts val="1200"/>
              </a:spcAft>
              <a:buFont typeface="+mj-lt"/>
              <a:buAutoNum type="arabicPeriod"/>
            </a:pPr>
            <a:r>
              <a:rPr lang="es-ES" sz="4500" dirty="0">
                <a:effectLst/>
                <a:latin typeface="Arial" panose="020B0604020202020204" pitchFamily="34" charset="0"/>
                <a:ea typeface="Calibri" panose="020F0502020204030204" pitchFamily="34" charset="0"/>
              </a:rPr>
              <a:t>Lectura y, en su caso, aprobación del Acta de la Asamblea anterior.</a:t>
            </a:r>
          </a:p>
          <a:p>
            <a:pPr marL="342900" lvl="0" indent="-342900" algn="just">
              <a:lnSpc>
                <a:spcPct val="115000"/>
              </a:lnSpc>
              <a:spcAft>
                <a:spcPts val="1200"/>
              </a:spcAft>
              <a:buFont typeface="+mj-lt"/>
              <a:buAutoNum type="arabicPeriod"/>
            </a:pPr>
            <a:r>
              <a:rPr lang="es-ES" sz="4500" dirty="0">
                <a:effectLst/>
                <a:latin typeface="Arial" panose="020B0604020202020204" pitchFamily="34" charset="0"/>
                <a:ea typeface="Calibri" panose="020F0502020204030204" pitchFamily="34" charset="0"/>
              </a:rPr>
              <a:t>Informe del presidente: Memoria de actividades realizadas en el curso 2019/20.</a:t>
            </a:r>
          </a:p>
          <a:p>
            <a:pPr marL="342900" lvl="0" indent="-342900" algn="just">
              <a:lnSpc>
                <a:spcPct val="115000"/>
              </a:lnSpc>
              <a:spcAft>
                <a:spcPts val="1200"/>
              </a:spcAft>
              <a:buFont typeface="+mj-lt"/>
              <a:buAutoNum type="arabicPeriod"/>
            </a:pPr>
            <a:r>
              <a:rPr lang="es-ES" sz="4500" dirty="0">
                <a:effectLst/>
                <a:latin typeface="Arial" panose="020B0604020202020204" pitchFamily="34" charset="0"/>
                <a:ea typeface="Calibri" panose="020F0502020204030204" pitchFamily="34" charset="0"/>
              </a:rPr>
              <a:t>Presentación y, en su caso, aprobación de las cuentas anuales correspondiente al ejercicio 2019/20 y del presupuesto para el ejercicio 2020/21.</a:t>
            </a:r>
          </a:p>
          <a:p>
            <a:pPr marL="342900" lvl="0" indent="-342900" algn="just">
              <a:lnSpc>
                <a:spcPct val="115000"/>
              </a:lnSpc>
              <a:spcAft>
                <a:spcPts val="1200"/>
              </a:spcAft>
              <a:buFont typeface="+mj-lt"/>
              <a:buAutoNum type="arabicPeriod"/>
            </a:pPr>
            <a:r>
              <a:rPr lang="es-ES" sz="4500" dirty="0">
                <a:effectLst/>
                <a:latin typeface="Arial" panose="020B0604020202020204" pitchFamily="34" charset="0"/>
                <a:ea typeface="Calibri" panose="020F0502020204030204" pitchFamily="34" charset="0"/>
              </a:rPr>
              <a:t>Propuestas y proyectos para el curso 2020/21.</a:t>
            </a:r>
          </a:p>
          <a:p>
            <a:pPr marL="342900" lvl="0" indent="-342900" algn="just">
              <a:lnSpc>
                <a:spcPct val="115000"/>
              </a:lnSpc>
              <a:spcAft>
                <a:spcPts val="1200"/>
              </a:spcAft>
              <a:buFont typeface="+mj-lt"/>
              <a:buAutoNum type="arabicPeriod"/>
            </a:pPr>
            <a:r>
              <a:rPr lang="es-ES" sz="4500" dirty="0">
                <a:effectLst/>
                <a:latin typeface="Arial" panose="020B0604020202020204" pitchFamily="34" charset="0"/>
                <a:ea typeface="Calibri" panose="020F0502020204030204" pitchFamily="34" charset="0"/>
              </a:rPr>
              <a:t>Modificación de los artículos 13, 17 y 19 de los Estatutos sociales.</a:t>
            </a:r>
          </a:p>
          <a:p>
            <a:pPr marL="342900" lvl="0" indent="-342900" algn="just">
              <a:lnSpc>
                <a:spcPct val="115000"/>
              </a:lnSpc>
              <a:spcAft>
                <a:spcPts val="1200"/>
              </a:spcAft>
              <a:buFont typeface="+mj-lt"/>
              <a:buAutoNum type="arabicPeriod"/>
            </a:pPr>
            <a:r>
              <a:rPr lang="es-ES" sz="4500" dirty="0">
                <a:effectLst/>
                <a:latin typeface="Arial" panose="020B0604020202020204" pitchFamily="34" charset="0"/>
                <a:ea typeface="Calibri" panose="020F0502020204030204" pitchFamily="34" charset="0"/>
              </a:rPr>
              <a:t>Ruegos y preguntas.</a:t>
            </a:r>
          </a:p>
          <a:p>
            <a:pPr marL="44450" indent="0">
              <a:buNone/>
            </a:pPr>
            <a:endParaRPr lang="es-ES" sz="1200" b="1" dirty="0">
              <a:solidFill>
                <a:schemeClr val="tx1"/>
              </a:solidFill>
              <a:latin typeface="Calibri" panose="020F0502020204030204" pitchFamily="34" charset="0"/>
            </a:endParaRPr>
          </a:p>
        </p:txBody>
      </p:sp>
      <p:sp>
        <p:nvSpPr>
          <p:cNvPr id="9" name="Title 8"/>
          <p:cNvSpPr>
            <a:spLocks noGrp="1"/>
          </p:cNvSpPr>
          <p:nvPr>
            <p:ph type="title"/>
          </p:nvPr>
        </p:nvSpPr>
        <p:spPr>
          <a:xfrm>
            <a:off x="1028657" y="1039661"/>
            <a:ext cx="7131844" cy="601249"/>
          </a:xfrm>
        </p:spPr>
        <p:txBody>
          <a:bodyPr>
            <a:normAutofit/>
          </a:bodyPr>
          <a:lstStyle/>
          <a:p>
            <a:pPr algn="ctr"/>
            <a:r>
              <a:rPr lang="es-ES" sz="2400" b="1" dirty="0"/>
              <a:t>ORDEN DEL DÍA</a:t>
            </a:r>
            <a:endParaRPr lang="es-ES" sz="2400" b="1" dirty="0">
              <a:solidFill>
                <a:schemeClr val="tx1"/>
              </a:solidFill>
            </a:endParaRP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2</a:t>
            </a:fld>
            <a:endParaRPr lang="es-ES"/>
          </a:p>
        </p:txBody>
      </p:sp>
    </p:spTree>
    <p:extLst>
      <p:ext uri="{BB962C8B-B14F-4D97-AF65-F5344CB8AC3E}">
        <p14:creationId xmlns:p14="http://schemas.microsoft.com/office/powerpoint/2010/main" val="407507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20</a:t>
            </a:fld>
            <a:endParaRPr lang="es-ES"/>
          </a:p>
        </p:txBody>
      </p:sp>
      <p:pic>
        <p:nvPicPr>
          <p:cNvPr id="8" name="Imagen 7">
            <a:extLst>
              <a:ext uri="{FF2B5EF4-FFF2-40B4-BE49-F238E27FC236}">
                <a16:creationId xmlns:a16="http://schemas.microsoft.com/office/drawing/2014/main" id="{06E74740-79AC-4F3D-9565-A90F2EE9C877}"/>
              </a:ext>
            </a:extLst>
          </p:cNvPr>
          <p:cNvPicPr>
            <a:picLocks noChangeAspect="1"/>
          </p:cNvPicPr>
          <p:nvPr/>
        </p:nvPicPr>
        <p:blipFill>
          <a:blip r:embed="rId3"/>
          <a:stretch>
            <a:fillRect/>
          </a:stretch>
        </p:blipFill>
        <p:spPr>
          <a:xfrm>
            <a:off x="732774" y="764088"/>
            <a:ext cx="7841292" cy="6156542"/>
          </a:xfrm>
          <a:prstGeom prst="rect">
            <a:avLst/>
          </a:prstGeom>
        </p:spPr>
      </p:pic>
    </p:spTree>
    <p:extLst>
      <p:ext uri="{BB962C8B-B14F-4D97-AF65-F5344CB8AC3E}">
        <p14:creationId xmlns:p14="http://schemas.microsoft.com/office/powerpoint/2010/main" val="387470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21</a:t>
            </a:fld>
            <a:endParaRPr lang="es-ES"/>
          </a:p>
        </p:txBody>
      </p:sp>
      <p:pic>
        <p:nvPicPr>
          <p:cNvPr id="7" name="Imagen 6">
            <a:extLst>
              <a:ext uri="{FF2B5EF4-FFF2-40B4-BE49-F238E27FC236}">
                <a16:creationId xmlns:a16="http://schemas.microsoft.com/office/drawing/2014/main" id="{F264087F-3488-4203-A3EE-9BADEFD7F81A}"/>
              </a:ext>
            </a:extLst>
          </p:cNvPr>
          <p:cNvPicPr>
            <a:picLocks noChangeAspect="1"/>
          </p:cNvPicPr>
          <p:nvPr/>
        </p:nvPicPr>
        <p:blipFill>
          <a:blip r:embed="rId3"/>
          <a:stretch>
            <a:fillRect/>
          </a:stretch>
        </p:blipFill>
        <p:spPr>
          <a:xfrm>
            <a:off x="168667" y="695195"/>
            <a:ext cx="8712286" cy="6133314"/>
          </a:xfrm>
          <a:prstGeom prst="rect">
            <a:avLst/>
          </a:prstGeom>
        </p:spPr>
      </p:pic>
    </p:spTree>
    <p:extLst>
      <p:ext uri="{BB962C8B-B14F-4D97-AF65-F5344CB8AC3E}">
        <p14:creationId xmlns:p14="http://schemas.microsoft.com/office/powerpoint/2010/main" val="55392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22</a:t>
            </a:fld>
            <a:endParaRPr lang="es-ES"/>
          </a:p>
        </p:txBody>
      </p:sp>
      <p:pic>
        <p:nvPicPr>
          <p:cNvPr id="8" name="Imagen 7">
            <a:extLst>
              <a:ext uri="{FF2B5EF4-FFF2-40B4-BE49-F238E27FC236}">
                <a16:creationId xmlns:a16="http://schemas.microsoft.com/office/drawing/2014/main" id="{6C4F95C1-ABC5-437E-8864-4C2D755CC9EF}"/>
              </a:ext>
            </a:extLst>
          </p:cNvPr>
          <p:cNvPicPr>
            <a:picLocks noChangeAspect="1"/>
          </p:cNvPicPr>
          <p:nvPr/>
        </p:nvPicPr>
        <p:blipFill>
          <a:blip r:embed="rId3"/>
          <a:stretch>
            <a:fillRect/>
          </a:stretch>
        </p:blipFill>
        <p:spPr>
          <a:xfrm>
            <a:off x="87682" y="713984"/>
            <a:ext cx="8862165" cy="5963732"/>
          </a:xfrm>
          <a:prstGeom prst="rect">
            <a:avLst/>
          </a:prstGeom>
        </p:spPr>
      </p:pic>
    </p:spTree>
    <p:extLst>
      <p:ext uri="{BB962C8B-B14F-4D97-AF65-F5344CB8AC3E}">
        <p14:creationId xmlns:p14="http://schemas.microsoft.com/office/powerpoint/2010/main" val="2130592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23</a:t>
            </a:fld>
            <a:endParaRPr lang="es-ES"/>
          </a:p>
        </p:txBody>
      </p:sp>
      <p:pic>
        <p:nvPicPr>
          <p:cNvPr id="7" name="Imagen 6">
            <a:extLst>
              <a:ext uri="{FF2B5EF4-FFF2-40B4-BE49-F238E27FC236}">
                <a16:creationId xmlns:a16="http://schemas.microsoft.com/office/drawing/2014/main" id="{4D54A0E3-BFED-4699-9E5B-265DBC4B7FB1}"/>
              </a:ext>
            </a:extLst>
          </p:cNvPr>
          <p:cNvPicPr>
            <a:picLocks noChangeAspect="1"/>
          </p:cNvPicPr>
          <p:nvPr/>
        </p:nvPicPr>
        <p:blipFill>
          <a:blip r:embed="rId3"/>
          <a:stretch>
            <a:fillRect/>
          </a:stretch>
        </p:blipFill>
        <p:spPr>
          <a:xfrm>
            <a:off x="168667" y="688932"/>
            <a:ext cx="8693497" cy="5864044"/>
          </a:xfrm>
          <a:prstGeom prst="rect">
            <a:avLst/>
          </a:prstGeom>
        </p:spPr>
      </p:pic>
    </p:spTree>
    <p:extLst>
      <p:ext uri="{BB962C8B-B14F-4D97-AF65-F5344CB8AC3E}">
        <p14:creationId xmlns:p14="http://schemas.microsoft.com/office/powerpoint/2010/main" val="108203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24</a:t>
            </a:fld>
            <a:endParaRPr lang="es-ES"/>
          </a:p>
        </p:txBody>
      </p:sp>
      <p:pic>
        <p:nvPicPr>
          <p:cNvPr id="8" name="Imagen 7">
            <a:extLst>
              <a:ext uri="{FF2B5EF4-FFF2-40B4-BE49-F238E27FC236}">
                <a16:creationId xmlns:a16="http://schemas.microsoft.com/office/drawing/2014/main" id="{DA702D83-DB32-482A-8A12-35B404C78D74}"/>
              </a:ext>
            </a:extLst>
          </p:cNvPr>
          <p:cNvPicPr>
            <a:picLocks noChangeAspect="1"/>
          </p:cNvPicPr>
          <p:nvPr/>
        </p:nvPicPr>
        <p:blipFill>
          <a:blip r:embed="rId3"/>
          <a:stretch>
            <a:fillRect/>
          </a:stretch>
        </p:blipFill>
        <p:spPr>
          <a:xfrm>
            <a:off x="231732" y="707721"/>
            <a:ext cx="8837112" cy="5716270"/>
          </a:xfrm>
          <a:prstGeom prst="rect">
            <a:avLst/>
          </a:prstGeom>
        </p:spPr>
      </p:pic>
    </p:spTree>
    <p:extLst>
      <p:ext uri="{BB962C8B-B14F-4D97-AF65-F5344CB8AC3E}">
        <p14:creationId xmlns:p14="http://schemas.microsoft.com/office/powerpoint/2010/main" val="243316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25</a:t>
            </a:fld>
            <a:endParaRPr lang="es-ES"/>
          </a:p>
        </p:txBody>
      </p:sp>
      <p:pic>
        <p:nvPicPr>
          <p:cNvPr id="7" name="Imagen 6">
            <a:extLst>
              <a:ext uri="{FF2B5EF4-FFF2-40B4-BE49-F238E27FC236}">
                <a16:creationId xmlns:a16="http://schemas.microsoft.com/office/drawing/2014/main" id="{A7AFC1C7-E2DF-4F47-94AF-B010881760AC}"/>
              </a:ext>
            </a:extLst>
          </p:cNvPr>
          <p:cNvPicPr>
            <a:picLocks noChangeAspect="1"/>
          </p:cNvPicPr>
          <p:nvPr/>
        </p:nvPicPr>
        <p:blipFill>
          <a:blip r:embed="rId3"/>
          <a:stretch>
            <a:fillRect/>
          </a:stretch>
        </p:blipFill>
        <p:spPr>
          <a:xfrm>
            <a:off x="0" y="634954"/>
            <a:ext cx="8975333" cy="6105328"/>
          </a:xfrm>
          <a:prstGeom prst="rect">
            <a:avLst/>
          </a:prstGeom>
        </p:spPr>
      </p:pic>
    </p:spTree>
    <p:extLst>
      <p:ext uri="{BB962C8B-B14F-4D97-AF65-F5344CB8AC3E}">
        <p14:creationId xmlns:p14="http://schemas.microsoft.com/office/powerpoint/2010/main" val="1259922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26</a:t>
            </a:fld>
            <a:endParaRPr lang="es-ES"/>
          </a:p>
        </p:txBody>
      </p:sp>
      <p:pic>
        <p:nvPicPr>
          <p:cNvPr id="8" name="Imagen 7">
            <a:extLst>
              <a:ext uri="{FF2B5EF4-FFF2-40B4-BE49-F238E27FC236}">
                <a16:creationId xmlns:a16="http://schemas.microsoft.com/office/drawing/2014/main" id="{3A801CAA-1932-4339-96A9-2A1D11C3A268}"/>
              </a:ext>
            </a:extLst>
          </p:cNvPr>
          <p:cNvPicPr>
            <a:picLocks noChangeAspect="1"/>
          </p:cNvPicPr>
          <p:nvPr/>
        </p:nvPicPr>
        <p:blipFill>
          <a:blip r:embed="rId3"/>
          <a:stretch>
            <a:fillRect/>
          </a:stretch>
        </p:blipFill>
        <p:spPr>
          <a:xfrm>
            <a:off x="56367" y="757824"/>
            <a:ext cx="8941823" cy="6100175"/>
          </a:xfrm>
          <a:prstGeom prst="rect">
            <a:avLst/>
          </a:prstGeom>
        </p:spPr>
      </p:pic>
    </p:spTree>
    <p:extLst>
      <p:ext uri="{BB962C8B-B14F-4D97-AF65-F5344CB8AC3E}">
        <p14:creationId xmlns:p14="http://schemas.microsoft.com/office/powerpoint/2010/main" val="66195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27</a:t>
            </a:fld>
            <a:endParaRPr lang="es-ES"/>
          </a:p>
        </p:txBody>
      </p:sp>
      <p:pic>
        <p:nvPicPr>
          <p:cNvPr id="7" name="Imagen 6">
            <a:extLst>
              <a:ext uri="{FF2B5EF4-FFF2-40B4-BE49-F238E27FC236}">
                <a16:creationId xmlns:a16="http://schemas.microsoft.com/office/drawing/2014/main" id="{82BA48C1-124F-4C6E-B74B-12B42ABAFCE2}"/>
              </a:ext>
            </a:extLst>
          </p:cNvPr>
          <p:cNvPicPr>
            <a:picLocks noChangeAspect="1"/>
          </p:cNvPicPr>
          <p:nvPr/>
        </p:nvPicPr>
        <p:blipFill>
          <a:blip r:embed="rId3"/>
          <a:stretch>
            <a:fillRect/>
          </a:stretch>
        </p:blipFill>
        <p:spPr>
          <a:xfrm>
            <a:off x="275572" y="634954"/>
            <a:ext cx="8630433" cy="6010104"/>
          </a:xfrm>
          <a:prstGeom prst="rect">
            <a:avLst/>
          </a:prstGeom>
        </p:spPr>
      </p:pic>
    </p:spTree>
    <p:extLst>
      <p:ext uri="{BB962C8B-B14F-4D97-AF65-F5344CB8AC3E}">
        <p14:creationId xmlns:p14="http://schemas.microsoft.com/office/powerpoint/2010/main" val="246586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Title 1"/>
          <p:cNvSpPr>
            <a:spLocks noGrp="1"/>
          </p:cNvSpPr>
          <p:nvPr>
            <p:ph type="title"/>
          </p:nvPr>
        </p:nvSpPr>
        <p:spPr>
          <a:xfrm>
            <a:off x="1250122" y="1230489"/>
            <a:ext cx="6110234" cy="564444"/>
          </a:xfrm>
        </p:spPr>
        <p:txBody>
          <a:bodyPr>
            <a:normAutofit/>
          </a:bodyPr>
          <a:lstStyle/>
          <a:p>
            <a:endParaRPr lang="es-ES" sz="2800" b="1" dirty="0">
              <a:solidFill>
                <a:schemeClr val="tx1"/>
              </a:solidFill>
            </a:endParaRPr>
          </a:p>
        </p:txBody>
      </p:sp>
      <p:sp>
        <p:nvSpPr>
          <p:cNvPr id="6" name="Content Placeholder 5"/>
          <p:cNvSpPr>
            <a:spLocks noGrp="1"/>
          </p:cNvSpPr>
          <p:nvPr>
            <p:ph idx="1"/>
          </p:nvPr>
        </p:nvSpPr>
        <p:spPr>
          <a:xfrm>
            <a:off x="778934" y="1794934"/>
            <a:ext cx="7941590" cy="5063066"/>
          </a:xfrm>
        </p:spPr>
        <p:txBody>
          <a:bodyPr>
            <a:normAutofit/>
          </a:bodyPr>
          <a:lstStyle/>
          <a:p>
            <a:pPr marL="44450" lvl="0" indent="0">
              <a:buNone/>
            </a:pPr>
            <a:r>
              <a:rPr lang="es-ES" sz="2000" dirty="0">
                <a:solidFill>
                  <a:schemeClr val="tx1"/>
                </a:solidFill>
              </a:rPr>
              <a:t>	</a:t>
            </a:r>
            <a:endParaRPr lang="es-ES" dirty="0">
              <a:solidFill>
                <a:schemeClr val="tx1"/>
              </a:solidFill>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28</a:t>
            </a:fld>
            <a:endParaRPr lang="es-ES"/>
          </a:p>
        </p:txBody>
      </p:sp>
      <p:pic>
        <p:nvPicPr>
          <p:cNvPr id="8" name="Imagen 7">
            <a:extLst>
              <a:ext uri="{FF2B5EF4-FFF2-40B4-BE49-F238E27FC236}">
                <a16:creationId xmlns:a16="http://schemas.microsoft.com/office/drawing/2014/main" id="{5DD4C0E9-EAA5-4427-8C8B-86811E735E87}"/>
              </a:ext>
            </a:extLst>
          </p:cNvPr>
          <p:cNvPicPr>
            <a:picLocks noChangeAspect="1"/>
          </p:cNvPicPr>
          <p:nvPr/>
        </p:nvPicPr>
        <p:blipFill>
          <a:blip r:embed="rId3"/>
          <a:stretch>
            <a:fillRect/>
          </a:stretch>
        </p:blipFill>
        <p:spPr>
          <a:xfrm>
            <a:off x="306888" y="820453"/>
            <a:ext cx="8699326" cy="5805815"/>
          </a:xfrm>
          <a:prstGeom prst="rect">
            <a:avLst/>
          </a:prstGeom>
        </p:spPr>
      </p:pic>
    </p:spTree>
    <p:extLst>
      <p:ext uri="{BB962C8B-B14F-4D97-AF65-F5344CB8AC3E}">
        <p14:creationId xmlns:p14="http://schemas.microsoft.com/office/powerpoint/2010/main" val="219380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68251" y="81244"/>
            <a:ext cx="3313135" cy="632740"/>
          </a:xfrm>
          <a:prstGeom prst="rect">
            <a:avLst/>
          </a:prstGeom>
          <a:noFill/>
          <a:ln>
            <a:noFill/>
          </a:ln>
        </p:spPr>
      </p:pic>
      <p:sp>
        <p:nvSpPr>
          <p:cNvPr id="8" name="Title 1"/>
          <p:cNvSpPr>
            <a:spLocks noGrp="1"/>
          </p:cNvSpPr>
          <p:nvPr>
            <p:ph idx="1"/>
          </p:nvPr>
        </p:nvSpPr>
        <p:spPr>
          <a:xfrm>
            <a:off x="1354668" y="1388962"/>
            <a:ext cx="6378222" cy="4989260"/>
          </a:xfrm>
        </p:spPr>
        <p:txBody>
          <a:bodyPr>
            <a:normAutofit/>
          </a:bodyPr>
          <a:lstStyle/>
          <a:p>
            <a:pPr marL="44450" indent="0" algn="ctr">
              <a:lnSpc>
                <a:spcPct val="90000"/>
              </a:lnSpc>
              <a:spcBef>
                <a:spcPct val="0"/>
              </a:spcBef>
              <a:spcAft>
                <a:spcPct val="0"/>
              </a:spcAft>
              <a:buNone/>
            </a:pPr>
            <a:r>
              <a:rPr lang="es-ES" sz="3600" b="1" dirty="0">
                <a:solidFill>
                  <a:schemeClr val="tx1"/>
                </a:solidFill>
                <a:latin typeface="Calibri "/>
                <a:cs typeface="Calibri "/>
              </a:rPr>
              <a:t>4. PROPUESTAS Y PROYECTOS </a:t>
            </a:r>
          </a:p>
          <a:p>
            <a:pPr marL="44450" indent="0" algn="ctr">
              <a:lnSpc>
                <a:spcPct val="90000"/>
              </a:lnSpc>
              <a:spcBef>
                <a:spcPct val="0"/>
              </a:spcBef>
              <a:spcAft>
                <a:spcPct val="0"/>
              </a:spcAft>
              <a:buNone/>
            </a:pPr>
            <a:r>
              <a:rPr lang="es-ES" sz="3600" b="1" dirty="0">
                <a:solidFill>
                  <a:schemeClr val="tx1"/>
                </a:solidFill>
                <a:latin typeface="Calibri "/>
                <a:cs typeface="Calibri "/>
              </a:rPr>
              <a:t>PARA EL CURSO 2020/21 </a:t>
            </a:r>
          </a:p>
          <a:p>
            <a:pPr marL="44450" indent="0" algn="ctr">
              <a:lnSpc>
                <a:spcPct val="90000"/>
              </a:lnSpc>
              <a:spcBef>
                <a:spcPct val="0"/>
              </a:spcBef>
              <a:spcAft>
                <a:spcPct val="0"/>
              </a:spcAft>
              <a:buNone/>
            </a:pPr>
            <a:endParaRPr lang="es-ES" sz="3600" b="1" dirty="0">
              <a:solidFill>
                <a:srgbClr val="1B4855"/>
              </a:solidFill>
              <a:latin typeface="Calibri "/>
              <a:cs typeface="Calibri "/>
            </a:endParaRPr>
          </a:p>
          <a:p>
            <a:pPr marL="44450" indent="0" algn="ctr">
              <a:lnSpc>
                <a:spcPct val="90000"/>
              </a:lnSpc>
              <a:spcBef>
                <a:spcPct val="0"/>
              </a:spcBef>
              <a:spcAft>
                <a:spcPct val="0"/>
              </a:spcAft>
              <a:buNone/>
            </a:pPr>
            <a:endParaRPr lang="es-ES" sz="3600" b="1" dirty="0">
              <a:solidFill>
                <a:srgbClr val="1B4855"/>
              </a:solidFill>
              <a:latin typeface="Calibri "/>
              <a:cs typeface="Calibri "/>
            </a:endParaRPr>
          </a:p>
          <a:p>
            <a:pPr marL="44450" indent="0" algn="ctr">
              <a:lnSpc>
                <a:spcPct val="90000"/>
              </a:lnSpc>
              <a:spcBef>
                <a:spcPct val="0"/>
              </a:spcBef>
              <a:spcAft>
                <a:spcPct val="0"/>
              </a:spcAft>
              <a:buNone/>
            </a:pPr>
            <a:r>
              <a:rPr lang="es-ES" sz="2400" b="1" dirty="0">
                <a:solidFill>
                  <a:schemeClr val="tx1"/>
                </a:solidFill>
                <a:latin typeface="Calibri "/>
                <a:cs typeface="Calibri "/>
              </a:rPr>
              <a:t>¿¿UN GRAN PUNTO DE INTERROGACIÓN??</a:t>
            </a:r>
          </a:p>
        </p:txBody>
      </p:sp>
      <p:sp>
        <p:nvSpPr>
          <p:cNvPr id="5" name="Marcador de número de diapositiva 4"/>
          <p:cNvSpPr>
            <a:spLocks noGrp="1"/>
          </p:cNvSpPr>
          <p:nvPr>
            <p:ph type="sldNum" sz="quarter" idx="12"/>
          </p:nvPr>
        </p:nvSpPr>
        <p:spPr/>
        <p:txBody>
          <a:bodyPr/>
          <a:lstStyle/>
          <a:p>
            <a:fld id="{82D0E23F-C2EA-EA4B-AC6C-9171988CEACE}" type="slidenum">
              <a:rPr lang="es-ES" smtClean="0"/>
              <a:t>29</a:t>
            </a:fld>
            <a:endParaRPr lang="es-ES"/>
          </a:p>
        </p:txBody>
      </p:sp>
    </p:spTree>
    <p:extLst>
      <p:ext uri="{BB962C8B-B14F-4D97-AF65-F5344CB8AC3E}">
        <p14:creationId xmlns:p14="http://schemas.microsoft.com/office/powerpoint/2010/main" val="367813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574"/>
            <a:ext cx="3331923" cy="601249"/>
          </a:xfrm>
          <a:prstGeom prst="rect">
            <a:avLst/>
          </a:prstGeom>
          <a:noFill/>
          <a:ln>
            <a:noFill/>
          </a:ln>
        </p:spPr>
      </p:pic>
      <p:sp>
        <p:nvSpPr>
          <p:cNvPr id="9" name="Title 8"/>
          <p:cNvSpPr>
            <a:spLocks noGrp="1"/>
          </p:cNvSpPr>
          <p:nvPr>
            <p:ph type="title"/>
          </p:nvPr>
        </p:nvSpPr>
        <p:spPr>
          <a:xfrm>
            <a:off x="1028657" y="1972848"/>
            <a:ext cx="7131844" cy="2536521"/>
          </a:xfrm>
        </p:spPr>
        <p:txBody>
          <a:bodyPr>
            <a:normAutofit/>
          </a:bodyPr>
          <a:lstStyle/>
          <a:p>
            <a:pPr algn="ctr"/>
            <a:r>
              <a:rPr lang="es-ES" sz="2800" b="1" dirty="0"/>
              <a:t>1. LECTURA Y, EN SU CASO, APROBACIÓN, DEL ACTA DE LA ANTERIOR ASAMBLEA</a:t>
            </a:r>
            <a:endParaRPr lang="es-ES" sz="2800" b="1" dirty="0">
              <a:solidFill>
                <a:schemeClr val="tx1"/>
              </a:solidFill>
            </a:endParaRP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a:t>
            </a:fld>
            <a:endParaRPr lang="es-ES"/>
          </a:p>
        </p:txBody>
      </p:sp>
    </p:spTree>
    <p:extLst>
      <p:ext uri="{BB962C8B-B14F-4D97-AF65-F5344CB8AC3E}">
        <p14:creationId xmlns:p14="http://schemas.microsoft.com/office/powerpoint/2010/main" val="353476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Title 1"/>
          <p:cNvSpPr>
            <a:spLocks noGrp="1"/>
          </p:cNvSpPr>
          <p:nvPr>
            <p:ph type="title"/>
          </p:nvPr>
        </p:nvSpPr>
        <p:spPr>
          <a:xfrm>
            <a:off x="2212621" y="982132"/>
            <a:ext cx="4955823" cy="541867"/>
          </a:xfrm>
        </p:spPr>
        <p:txBody>
          <a:bodyPr>
            <a:noAutofit/>
          </a:bodyPr>
          <a:lstStyle/>
          <a:p>
            <a:r>
              <a:rPr lang="es-ES" sz="2400" b="1" dirty="0">
                <a:solidFill>
                  <a:schemeClr val="tx1"/>
                </a:solidFill>
              </a:rPr>
              <a:t> </a:t>
            </a:r>
            <a:endParaRPr lang="es-ES" sz="2400" b="1" baseline="-25000" dirty="0">
              <a:solidFill>
                <a:schemeClr val="tx1"/>
              </a:solidFill>
            </a:endParaRPr>
          </a:p>
        </p:txBody>
      </p:sp>
      <p:sp>
        <p:nvSpPr>
          <p:cNvPr id="9" name="Marcador de número de diapositiva 8"/>
          <p:cNvSpPr>
            <a:spLocks noGrp="1"/>
          </p:cNvSpPr>
          <p:nvPr>
            <p:ph type="sldNum" sz="quarter" idx="12"/>
          </p:nvPr>
        </p:nvSpPr>
        <p:spPr/>
        <p:txBody>
          <a:bodyPr/>
          <a:lstStyle/>
          <a:p>
            <a:fld id="{82D0E23F-C2EA-EA4B-AC6C-9171988CEACE}" type="slidenum">
              <a:rPr lang="es-ES" smtClean="0"/>
              <a:t>30</a:t>
            </a:fld>
            <a:endParaRPr lang="es-ES"/>
          </a:p>
        </p:txBody>
      </p:sp>
      <p:pic>
        <p:nvPicPr>
          <p:cNvPr id="16" name="Marcador de contenido 15">
            <a:extLst>
              <a:ext uri="{FF2B5EF4-FFF2-40B4-BE49-F238E27FC236}">
                <a16:creationId xmlns:a16="http://schemas.microsoft.com/office/drawing/2014/main" id="{5E5C6A7A-119D-4882-8C01-FEFA733A0677}"/>
              </a:ext>
            </a:extLst>
          </p:cNvPr>
          <p:cNvPicPr>
            <a:picLocks noGrp="1" noChangeAspect="1"/>
          </p:cNvPicPr>
          <p:nvPr>
            <p:ph idx="1"/>
          </p:nvPr>
        </p:nvPicPr>
        <p:blipFill>
          <a:blip r:embed="rId3"/>
          <a:stretch>
            <a:fillRect/>
          </a:stretch>
        </p:blipFill>
        <p:spPr>
          <a:xfrm>
            <a:off x="701458" y="1102290"/>
            <a:ext cx="7778663" cy="5011347"/>
          </a:xfrm>
        </p:spPr>
      </p:pic>
    </p:spTree>
    <p:extLst>
      <p:ext uri="{BB962C8B-B14F-4D97-AF65-F5344CB8AC3E}">
        <p14:creationId xmlns:p14="http://schemas.microsoft.com/office/powerpoint/2010/main" val="320785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Title 1"/>
          <p:cNvSpPr>
            <a:spLocks noGrp="1"/>
          </p:cNvSpPr>
          <p:nvPr>
            <p:ph type="title"/>
          </p:nvPr>
        </p:nvSpPr>
        <p:spPr>
          <a:xfrm>
            <a:off x="2212621" y="982132"/>
            <a:ext cx="4955823" cy="541867"/>
          </a:xfrm>
        </p:spPr>
        <p:txBody>
          <a:bodyPr>
            <a:noAutofit/>
          </a:bodyPr>
          <a:lstStyle/>
          <a:p>
            <a:r>
              <a:rPr lang="es-ES" sz="2400" b="1" dirty="0">
                <a:solidFill>
                  <a:schemeClr val="tx1"/>
                </a:solidFill>
              </a:rPr>
              <a:t>ACTIVIDADES 2020/21 HASTA AHORA </a:t>
            </a:r>
            <a:endParaRPr lang="es-ES" sz="2400" b="1" baseline="-25000" dirty="0">
              <a:solidFill>
                <a:schemeClr val="tx1"/>
              </a:solidFill>
            </a:endParaRPr>
          </a:p>
        </p:txBody>
      </p:sp>
      <p:sp>
        <p:nvSpPr>
          <p:cNvPr id="8" name="Content Placeholder 2"/>
          <p:cNvSpPr>
            <a:spLocks noGrp="1"/>
          </p:cNvSpPr>
          <p:nvPr>
            <p:ph idx="1"/>
          </p:nvPr>
        </p:nvSpPr>
        <p:spPr>
          <a:xfrm>
            <a:off x="1166335" y="2007909"/>
            <a:ext cx="7189654" cy="4531003"/>
          </a:xfrm>
        </p:spPr>
        <p:txBody>
          <a:bodyPr>
            <a:normAutofit fontScale="70000" lnSpcReduction="20000"/>
          </a:bodyPr>
          <a:lstStyle/>
          <a:p>
            <a:pPr lvl="0" algn="just"/>
            <a:r>
              <a:rPr lang="es-ES" sz="2900" b="1" dirty="0">
                <a:solidFill>
                  <a:schemeClr val="tx1"/>
                </a:solidFill>
              </a:rPr>
              <a:t>Ciclos de 6 conferencias </a:t>
            </a:r>
            <a:r>
              <a:rPr lang="es-ES" sz="2900" dirty="0">
                <a:solidFill>
                  <a:schemeClr val="tx1"/>
                </a:solidFill>
              </a:rPr>
              <a:t>por profesores nuestros con el apoyo técnico de Canal Sénior:</a:t>
            </a:r>
          </a:p>
          <a:p>
            <a:pPr lvl="1" algn="just">
              <a:buFont typeface="Wingdings" panose="05000000000000000000" pitchFamily="2" charset="2"/>
              <a:buChar char="§"/>
            </a:pPr>
            <a:r>
              <a:rPr lang="es-ES" sz="2900" dirty="0">
                <a:solidFill>
                  <a:schemeClr val="tx1"/>
                </a:solidFill>
              </a:rPr>
              <a:t>Catedrales y Monasterios de Europa en 2 ciclos </a:t>
            </a:r>
          </a:p>
          <a:p>
            <a:pPr marL="457200" lvl="1" indent="0" algn="just">
              <a:buNone/>
            </a:pPr>
            <a:r>
              <a:rPr lang="es-ES" sz="2900" dirty="0"/>
              <a:t>     </a:t>
            </a:r>
            <a:r>
              <a:rPr lang="es-ES" sz="2900" dirty="0">
                <a:solidFill>
                  <a:schemeClr val="tx1"/>
                </a:solidFill>
              </a:rPr>
              <a:t>(Mario López Barrajón).</a:t>
            </a:r>
          </a:p>
          <a:p>
            <a:pPr lvl="1" algn="just">
              <a:buFont typeface="Wingdings" panose="05000000000000000000" pitchFamily="2" charset="2"/>
              <a:buChar char="§"/>
            </a:pPr>
            <a:r>
              <a:rPr lang="es-ES" sz="2900" dirty="0">
                <a:solidFill>
                  <a:schemeClr val="tx1"/>
                </a:solidFill>
              </a:rPr>
              <a:t>Viaje musical del barroco a nuestros días (Patrizia Prati).</a:t>
            </a:r>
          </a:p>
          <a:p>
            <a:pPr lvl="1" algn="just">
              <a:buFont typeface="Wingdings" panose="05000000000000000000" pitchFamily="2" charset="2"/>
              <a:buChar char="§"/>
            </a:pPr>
            <a:r>
              <a:rPr lang="es-ES" sz="2900" dirty="0">
                <a:solidFill>
                  <a:schemeClr val="tx1"/>
                </a:solidFill>
              </a:rPr>
              <a:t>Rafael en el quinto centenario de su muerte (Lola Silvestre).</a:t>
            </a:r>
          </a:p>
          <a:p>
            <a:pPr marL="457200" lvl="1" indent="0" algn="just">
              <a:buNone/>
            </a:pPr>
            <a:endParaRPr lang="es-ES" sz="2900" dirty="0">
              <a:solidFill>
                <a:schemeClr val="tx1"/>
              </a:solidFill>
            </a:endParaRPr>
          </a:p>
          <a:p>
            <a:pPr marL="457200" lvl="1" indent="0" algn="just">
              <a:buNone/>
            </a:pPr>
            <a:r>
              <a:rPr lang="es-ES" sz="2900" b="1" dirty="0"/>
              <a:t>Conferencias puntuales experimentales: </a:t>
            </a:r>
            <a:r>
              <a:rPr lang="es-ES" sz="2900" dirty="0"/>
              <a:t>El Arte de Botero por Mario López Barrajón.</a:t>
            </a:r>
            <a:endParaRPr lang="es-ES" sz="2900" b="1" dirty="0"/>
          </a:p>
          <a:p>
            <a:pPr marL="457200" lvl="1" indent="0" algn="just">
              <a:buNone/>
            </a:pPr>
            <a:r>
              <a:rPr lang="es-ES" sz="2900" b="1" dirty="0">
                <a:solidFill>
                  <a:schemeClr val="tx1"/>
                </a:solidFill>
              </a:rPr>
              <a:t>	</a:t>
            </a:r>
          </a:p>
          <a:p>
            <a:pPr lvl="0" algn="just"/>
            <a:r>
              <a:rPr lang="es-ES" sz="2900" b="1" dirty="0">
                <a:solidFill>
                  <a:schemeClr val="tx1"/>
                </a:solidFill>
              </a:rPr>
              <a:t>Visitas presenciales:  </a:t>
            </a:r>
            <a:r>
              <a:rPr lang="es-ES" sz="2900" dirty="0">
                <a:solidFill>
                  <a:schemeClr val="tx1"/>
                </a:solidFill>
              </a:rPr>
              <a:t>en noviembre 60 socios han disfrutado del Palacio de Liria en grupos de 10.</a:t>
            </a:r>
          </a:p>
          <a:p>
            <a:pPr lvl="0" algn="just"/>
            <a:endParaRPr lang="es-ES" sz="2900" dirty="0">
              <a:solidFill>
                <a:schemeClr val="tx1"/>
              </a:solidFill>
            </a:endParaRPr>
          </a:p>
          <a:p>
            <a:pPr lvl="0" algn="just"/>
            <a:r>
              <a:rPr lang="es-ES" sz="2900" b="1" dirty="0">
                <a:solidFill>
                  <a:schemeClr val="tx1"/>
                </a:solidFill>
              </a:rPr>
              <a:t>Clubs-Grupos Especiales: </a:t>
            </a:r>
            <a:r>
              <a:rPr lang="es-ES" sz="2900" dirty="0">
                <a:solidFill>
                  <a:schemeClr val="tx1"/>
                </a:solidFill>
              </a:rPr>
              <a:t>Siguen los programas al aire libre del Club Golf y del Club Senderismo.</a:t>
            </a:r>
          </a:p>
          <a:p>
            <a:pPr lvl="1"/>
            <a:endParaRPr lang="es-ES" sz="1900" dirty="0"/>
          </a:p>
        </p:txBody>
      </p:sp>
      <p:sp>
        <p:nvSpPr>
          <p:cNvPr id="9" name="Marcador de número de diapositiva 8"/>
          <p:cNvSpPr>
            <a:spLocks noGrp="1"/>
          </p:cNvSpPr>
          <p:nvPr>
            <p:ph type="sldNum" sz="quarter" idx="12"/>
          </p:nvPr>
        </p:nvSpPr>
        <p:spPr/>
        <p:txBody>
          <a:bodyPr/>
          <a:lstStyle/>
          <a:p>
            <a:fld id="{82D0E23F-C2EA-EA4B-AC6C-9171988CEACE}" type="slidenum">
              <a:rPr lang="es-ES" smtClean="0"/>
              <a:t>31</a:t>
            </a:fld>
            <a:endParaRPr lang="es-ES"/>
          </a:p>
        </p:txBody>
      </p:sp>
    </p:spTree>
    <p:extLst>
      <p:ext uri="{BB962C8B-B14F-4D97-AF65-F5344CB8AC3E}">
        <p14:creationId xmlns:p14="http://schemas.microsoft.com/office/powerpoint/2010/main" val="3396698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Title 1"/>
          <p:cNvSpPr>
            <a:spLocks noGrp="1"/>
          </p:cNvSpPr>
          <p:nvPr>
            <p:ph type="title"/>
          </p:nvPr>
        </p:nvSpPr>
        <p:spPr>
          <a:xfrm>
            <a:off x="2212621" y="982132"/>
            <a:ext cx="4955823" cy="541867"/>
          </a:xfrm>
        </p:spPr>
        <p:txBody>
          <a:bodyPr>
            <a:noAutofit/>
          </a:bodyPr>
          <a:lstStyle/>
          <a:p>
            <a:r>
              <a:rPr lang="es-ES" sz="2400" b="1" dirty="0">
                <a:solidFill>
                  <a:schemeClr val="tx1"/>
                </a:solidFill>
              </a:rPr>
              <a:t>ACTIVIDADES 2020/21 HASTA AHORA </a:t>
            </a:r>
            <a:endParaRPr lang="es-ES" sz="2400" b="1" baseline="-25000" dirty="0">
              <a:solidFill>
                <a:schemeClr val="tx1"/>
              </a:solidFill>
            </a:endParaRPr>
          </a:p>
        </p:txBody>
      </p:sp>
      <p:sp>
        <p:nvSpPr>
          <p:cNvPr id="8" name="Content Placeholder 2"/>
          <p:cNvSpPr>
            <a:spLocks noGrp="1"/>
          </p:cNvSpPr>
          <p:nvPr>
            <p:ph idx="1"/>
          </p:nvPr>
        </p:nvSpPr>
        <p:spPr>
          <a:xfrm>
            <a:off x="1166335" y="2007909"/>
            <a:ext cx="7189654" cy="4531003"/>
          </a:xfrm>
        </p:spPr>
        <p:txBody>
          <a:bodyPr>
            <a:normAutofit/>
          </a:bodyPr>
          <a:lstStyle/>
          <a:p>
            <a:pPr lvl="0" algn="just">
              <a:spcAft>
                <a:spcPts val="1200"/>
              </a:spcAft>
            </a:pPr>
            <a:r>
              <a:rPr lang="es-ES" sz="2400" b="1" dirty="0"/>
              <a:t>Lotería AUDEMAC 2020: </a:t>
            </a:r>
            <a:r>
              <a:rPr lang="es-ES" sz="2400" dirty="0"/>
              <a:t>solidaria y telemática, ha recaudado 432 euros para el Banco de Alimentos.</a:t>
            </a:r>
          </a:p>
          <a:p>
            <a:pPr lvl="0" algn="just"/>
            <a:r>
              <a:rPr lang="es-ES" sz="2400" b="1" u="sng" dirty="0">
                <a:solidFill>
                  <a:schemeClr val="tx1"/>
                </a:solidFill>
              </a:rPr>
              <a:t>Proyecto CAEC: </a:t>
            </a:r>
            <a:r>
              <a:rPr lang="es-ES" sz="2400" dirty="0">
                <a:solidFill>
                  <a:schemeClr val="tx1"/>
                </a:solidFill>
              </a:rPr>
              <a:t>Apoyo incondicional y decisivo de AUDEMAC para la puesta en marcha del CAEC (Curso de Ampliación de Estudios Contemporáneos), que se está impartiendo, con mucho éxito, desde el pasado mes de septiembre; una iniciativa de los alumnos de 5º de la promoción de 2020, en colaboración con la Universidad. </a:t>
            </a:r>
          </a:p>
          <a:p>
            <a:pPr lvl="0"/>
            <a:endParaRPr lang="es-ES" sz="2900" dirty="0">
              <a:solidFill>
                <a:schemeClr val="tx1"/>
              </a:solidFill>
            </a:endParaRPr>
          </a:p>
          <a:p>
            <a:pPr lvl="1"/>
            <a:endParaRPr lang="es-ES" sz="1900" dirty="0"/>
          </a:p>
        </p:txBody>
      </p:sp>
      <p:sp>
        <p:nvSpPr>
          <p:cNvPr id="9" name="Marcador de número de diapositiva 8"/>
          <p:cNvSpPr>
            <a:spLocks noGrp="1"/>
          </p:cNvSpPr>
          <p:nvPr>
            <p:ph type="sldNum" sz="quarter" idx="12"/>
          </p:nvPr>
        </p:nvSpPr>
        <p:spPr/>
        <p:txBody>
          <a:bodyPr/>
          <a:lstStyle/>
          <a:p>
            <a:fld id="{82D0E23F-C2EA-EA4B-AC6C-9171988CEACE}" type="slidenum">
              <a:rPr lang="es-ES" smtClean="0"/>
              <a:t>32</a:t>
            </a:fld>
            <a:endParaRPr lang="es-ES"/>
          </a:p>
        </p:txBody>
      </p:sp>
    </p:spTree>
    <p:extLst>
      <p:ext uri="{BB962C8B-B14F-4D97-AF65-F5344CB8AC3E}">
        <p14:creationId xmlns:p14="http://schemas.microsoft.com/office/powerpoint/2010/main" val="295339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9" name="Title 2">
            <a:extLst>
              <a:ext uri="{FF2B5EF4-FFF2-40B4-BE49-F238E27FC236}">
                <a16:creationId xmlns:a16="http://schemas.microsoft.com/office/drawing/2014/main" id="{DF2C1F46-689F-4A63-A7C6-69FC07DF3B3C}"/>
              </a:ext>
            </a:extLst>
          </p:cNvPr>
          <p:cNvSpPr>
            <a:spLocks noGrp="1"/>
          </p:cNvSpPr>
          <p:nvPr>
            <p:ph type="title"/>
          </p:nvPr>
        </p:nvSpPr>
        <p:spPr>
          <a:xfrm>
            <a:off x="1006079" y="982132"/>
            <a:ext cx="7131844" cy="541867"/>
          </a:xfrm>
        </p:spPr>
        <p:txBody>
          <a:bodyPr>
            <a:normAutofit/>
          </a:bodyPr>
          <a:lstStyle/>
          <a:p>
            <a:r>
              <a:rPr lang="es-ES" sz="2800" b="1" dirty="0">
                <a:solidFill>
                  <a:schemeClr val="tx1"/>
                </a:solidFill>
              </a:rPr>
              <a:t>ACTIVIDADES 2020-2021</a:t>
            </a:r>
            <a:endParaRPr lang="en-GB" sz="2800" dirty="0">
              <a:solidFill>
                <a:schemeClr val="tx1"/>
              </a:solidFill>
            </a:endParaRPr>
          </a:p>
        </p:txBody>
      </p:sp>
      <p:sp>
        <p:nvSpPr>
          <p:cNvPr id="10" name="Content Placeholder 1">
            <a:extLst>
              <a:ext uri="{FF2B5EF4-FFF2-40B4-BE49-F238E27FC236}">
                <a16:creationId xmlns:a16="http://schemas.microsoft.com/office/drawing/2014/main" id="{5863CF6F-FEF4-48B2-87B3-3000D08CF33F}"/>
              </a:ext>
            </a:extLst>
          </p:cNvPr>
          <p:cNvSpPr>
            <a:spLocks noGrp="1"/>
          </p:cNvSpPr>
          <p:nvPr>
            <p:ph idx="1"/>
          </p:nvPr>
        </p:nvSpPr>
        <p:spPr>
          <a:xfrm>
            <a:off x="1006079" y="1896533"/>
            <a:ext cx="7622766" cy="3818468"/>
          </a:xfrm>
        </p:spPr>
        <p:txBody>
          <a:bodyPr>
            <a:normAutofit/>
          </a:bodyPr>
          <a:lstStyle/>
          <a:p>
            <a:pPr marL="44450" lvl="0" indent="0">
              <a:buNone/>
            </a:pPr>
            <a:r>
              <a:rPr lang="es-ES" sz="2800" b="1" dirty="0">
                <a:solidFill>
                  <a:schemeClr val="tx1"/>
                </a:solidFill>
              </a:rPr>
              <a:t>«Entre </a:t>
            </a:r>
            <a:r>
              <a:rPr lang="es-ES" sz="2800" b="1">
                <a:solidFill>
                  <a:schemeClr val="tx1"/>
                </a:solidFill>
              </a:rPr>
              <a:t>Bastidores»</a:t>
            </a:r>
          </a:p>
          <a:p>
            <a:pPr marL="44450" lvl="0" indent="0">
              <a:buNone/>
            </a:pPr>
            <a:endParaRPr lang="es-ES" b="1" dirty="0">
              <a:solidFill>
                <a:schemeClr val="tx1"/>
              </a:solidFill>
            </a:endParaRPr>
          </a:p>
          <a:p>
            <a:pPr marL="342900" lvl="1" indent="-342900">
              <a:lnSpc>
                <a:spcPct val="80000"/>
              </a:lnSpc>
              <a:buFont typeface="Arial"/>
              <a:buChar char="•"/>
            </a:pPr>
            <a:r>
              <a:rPr lang="es-ES" sz="2400" dirty="0"/>
              <a:t>Contabilidad y control financiero.</a:t>
            </a:r>
          </a:p>
          <a:p>
            <a:pPr marL="342900" lvl="1" indent="-342900">
              <a:lnSpc>
                <a:spcPct val="80000"/>
              </a:lnSpc>
              <a:buFont typeface="Arial"/>
              <a:buChar char="•"/>
            </a:pPr>
            <a:r>
              <a:rPr lang="es-ES" sz="2400" dirty="0"/>
              <a:t>Comunicación.</a:t>
            </a:r>
          </a:p>
          <a:p>
            <a:pPr marL="342900" lvl="1" indent="-342900">
              <a:lnSpc>
                <a:spcPct val="80000"/>
              </a:lnSpc>
              <a:buFont typeface="Arial"/>
              <a:buChar char="•"/>
            </a:pPr>
            <a:r>
              <a:rPr lang="es-ES" sz="2400" dirty="0"/>
              <a:t>Asamblea General.</a:t>
            </a:r>
          </a:p>
          <a:p>
            <a:pPr marL="342900" lvl="1" indent="-342900">
              <a:lnSpc>
                <a:spcPct val="80000"/>
              </a:lnSpc>
              <a:buFont typeface="Arial"/>
              <a:buChar char="•"/>
            </a:pPr>
            <a:r>
              <a:rPr lang="es-ES" sz="2400" dirty="0"/>
              <a:t>Reuniones Junta Directiva: cada 2 semanas.</a:t>
            </a:r>
          </a:p>
          <a:p>
            <a:pPr marL="342900" lvl="1" indent="-342900">
              <a:lnSpc>
                <a:spcPct val="80000"/>
              </a:lnSpc>
              <a:buFont typeface="Arial"/>
              <a:buChar char="•"/>
            </a:pPr>
            <a:r>
              <a:rPr lang="es-ES" sz="2400" dirty="0"/>
              <a:t>Reuniones Consejo Antiguos Alumnos.</a:t>
            </a:r>
          </a:p>
          <a:p>
            <a:pPr marL="342900" lvl="1" indent="-342900">
              <a:lnSpc>
                <a:spcPct val="80000"/>
              </a:lnSpc>
              <a:buFont typeface="Arial"/>
              <a:buChar char="•"/>
            </a:pPr>
            <a:r>
              <a:rPr lang="es-ES" sz="2400" dirty="0"/>
              <a:t>Participación en CAUMAS y la nueva Federación Madrileña FAMUS.</a:t>
            </a:r>
          </a:p>
          <a:p>
            <a:endParaRPr lang="en-GB" dirty="0"/>
          </a:p>
        </p:txBody>
      </p:sp>
      <p:sp>
        <p:nvSpPr>
          <p:cNvPr id="5" name="Marcador de número de diapositiva 4"/>
          <p:cNvSpPr>
            <a:spLocks noGrp="1"/>
          </p:cNvSpPr>
          <p:nvPr>
            <p:ph type="sldNum" sz="quarter" idx="12"/>
          </p:nvPr>
        </p:nvSpPr>
        <p:spPr/>
        <p:txBody>
          <a:bodyPr/>
          <a:lstStyle/>
          <a:p>
            <a:fld id="{82D0E23F-C2EA-EA4B-AC6C-9171988CEACE}" type="slidenum">
              <a:rPr lang="es-ES" smtClean="0"/>
              <a:t>33</a:t>
            </a:fld>
            <a:endParaRPr lang="es-ES"/>
          </a:p>
        </p:txBody>
      </p:sp>
    </p:spTree>
    <p:extLst>
      <p:ext uri="{BB962C8B-B14F-4D97-AF65-F5344CB8AC3E}">
        <p14:creationId xmlns:p14="http://schemas.microsoft.com/office/powerpoint/2010/main" val="109081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574"/>
            <a:ext cx="3331923" cy="601249"/>
          </a:xfrm>
          <a:prstGeom prst="rect">
            <a:avLst/>
          </a:prstGeom>
          <a:noFill/>
          <a:ln>
            <a:noFill/>
          </a:ln>
        </p:spPr>
      </p:pic>
      <p:sp>
        <p:nvSpPr>
          <p:cNvPr id="9" name="Title 8"/>
          <p:cNvSpPr>
            <a:spLocks noGrp="1"/>
          </p:cNvSpPr>
          <p:nvPr>
            <p:ph type="title"/>
          </p:nvPr>
        </p:nvSpPr>
        <p:spPr>
          <a:xfrm>
            <a:off x="1028657" y="1972848"/>
            <a:ext cx="7131844" cy="2536521"/>
          </a:xfrm>
        </p:spPr>
        <p:txBody>
          <a:bodyPr>
            <a:normAutofit/>
          </a:bodyPr>
          <a:lstStyle/>
          <a:p>
            <a:pPr algn="ctr"/>
            <a:r>
              <a:rPr lang="es-ES" sz="2800" b="1" dirty="0"/>
              <a:t>5. MODIFICACIÓN DE LOS ARTÍCULOS 13, 17 Y 19 DE LOS ESTATUTOS SOCIALES </a:t>
            </a:r>
            <a:endParaRPr lang="es-ES" sz="2800" b="1" dirty="0">
              <a:solidFill>
                <a:schemeClr val="tx1"/>
              </a:solidFill>
            </a:endParaRP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34</a:t>
            </a:fld>
            <a:endParaRPr lang="es-ES"/>
          </a:p>
        </p:txBody>
      </p:sp>
    </p:spTree>
    <p:extLst>
      <p:ext uri="{BB962C8B-B14F-4D97-AF65-F5344CB8AC3E}">
        <p14:creationId xmlns:p14="http://schemas.microsoft.com/office/powerpoint/2010/main" val="340001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Content Placeholder 9"/>
          <p:cNvSpPr>
            <a:spLocks noGrp="1"/>
          </p:cNvSpPr>
          <p:nvPr>
            <p:ph idx="1"/>
          </p:nvPr>
        </p:nvSpPr>
        <p:spPr>
          <a:xfrm>
            <a:off x="1006079" y="2162812"/>
            <a:ext cx="7622766" cy="3552189"/>
          </a:xfrm>
        </p:spPr>
        <p:txBody>
          <a:bodyPr>
            <a:normAutofit fontScale="92500" lnSpcReduction="10000"/>
          </a:bodyPr>
          <a:lstStyle/>
          <a:p>
            <a:pPr marL="44450" indent="0" algn="just">
              <a:buNone/>
            </a:pPr>
            <a:r>
              <a:rPr lang="es-ES" sz="2000" i="1" dirty="0">
                <a:latin typeface="Calibri" panose="020F0502020204030204" pitchFamily="34" charset="0"/>
              </a:rPr>
              <a:t>“Las convocatorias de las Asambleas Generales, tanto ordinarias como extraordinarias, se harán por escrito, expresando el lugar, día y hora de la reunión, así como el orden del día, </a:t>
            </a:r>
            <a:r>
              <a:rPr lang="es-ES" sz="2000" i="1" dirty="0">
                <a:solidFill>
                  <a:srgbClr val="FF0000"/>
                </a:solidFill>
                <a:latin typeface="Calibri" panose="020F0502020204030204" pitchFamily="34" charset="0"/>
              </a:rPr>
              <a:t>pudiendo celebrarse ambos tipos de Asambleas por medios telemáticos (mediante videoconferencia u otros medios telemáticos que pudieran surgir en el futuro), en lugar de presencialmente, si concurren circunstancias que así lo justifiquen o hicieran necesario</a:t>
            </a:r>
            <a:r>
              <a:rPr lang="es-ES" sz="2000" i="1" dirty="0">
                <a:latin typeface="Calibri" panose="020F0502020204030204" pitchFamily="34" charset="0"/>
              </a:rPr>
              <a:t>.”</a:t>
            </a:r>
            <a:endParaRPr lang="es-ES" sz="2000" i="1" dirty="0">
              <a:solidFill>
                <a:srgbClr val="FF0000"/>
              </a:solidFill>
              <a:latin typeface="Calibri" panose="020F0502020204030204" pitchFamily="34" charset="0"/>
            </a:endParaRPr>
          </a:p>
          <a:p>
            <a:pPr marL="44450" indent="0">
              <a:buNone/>
            </a:pPr>
            <a:endParaRPr lang="es-ES" sz="1600" dirty="0">
              <a:latin typeface="Calibri" panose="020F0502020204030204" pitchFamily="34" charset="0"/>
            </a:endParaRPr>
          </a:p>
          <a:p>
            <a:pPr marL="44450" indent="0">
              <a:buNone/>
            </a:pPr>
            <a:endParaRPr lang="es-ES" sz="1600" dirty="0">
              <a:latin typeface="Calibri" panose="020F0502020204030204" pitchFamily="34" charset="0"/>
            </a:endParaRPr>
          </a:p>
          <a:p>
            <a:pPr marL="44450" indent="0" algn="just">
              <a:buNone/>
            </a:pPr>
            <a:r>
              <a:rPr lang="es-ES" sz="1600" dirty="0">
                <a:solidFill>
                  <a:srgbClr val="00B050"/>
                </a:solidFill>
                <a:latin typeface="Calibri" panose="020F0502020204030204" pitchFamily="34" charset="0"/>
              </a:rPr>
              <a:t>(Se propone modificar, únicamente, la primera frase del art. 13 de los Estatutos, quedando inalterado el resto de su contenido. Esa primera frase, cuya modificación se propone, quedaría redactada de la forma que se ha transcrito más arriba, figurando en color negro su actual redacción y en color rojo la adición/modificación que ahora se propone). </a:t>
            </a:r>
          </a:p>
          <a:p>
            <a:pPr marL="44450" indent="0">
              <a:buNone/>
            </a:pPr>
            <a:endParaRPr lang="es-ES" b="1" u="sng" dirty="0">
              <a:latin typeface="Calibri" panose="020F0502020204030204" pitchFamily="34" charset="0"/>
            </a:endParaRPr>
          </a:p>
        </p:txBody>
      </p:sp>
      <p:sp>
        <p:nvSpPr>
          <p:cNvPr id="9" name="Title 8"/>
          <p:cNvSpPr>
            <a:spLocks noGrp="1"/>
          </p:cNvSpPr>
          <p:nvPr>
            <p:ph type="title"/>
          </p:nvPr>
        </p:nvSpPr>
        <p:spPr>
          <a:xfrm>
            <a:off x="1028657" y="1020872"/>
            <a:ext cx="7131844" cy="707720"/>
          </a:xfrm>
        </p:spPr>
        <p:txBody>
          <a:bodyPr>
            <a:normAutofit/>
          </a:bodyPr>
          <a:lstStyle/>
          <a:p>
            <a:pPr algn="ctr"/>
            <a:r>
              <a:rPr lang="es-ES" sz="2400" b="1" dirty="0">
                <a:solidFill>
                  <a:schemeClr val="tx1"/>
                </a:solidFill>
              </a:rPr>
              <a:t>MODIFICACIÓN ART.13 ESTATUTOS</a:t>
            </a: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35</a:t>
            </a:fld>
            <a:endParaRPr lang="es-ES"/>
          </a:p>
        </p:txBody>
      </p:sp>
    </p:spTree>
    <p:extLst>
      <p:ext uri="{BB962C8B-B14F-4D97-AF65-F5344CB8AC3E}">
        <p14:creationId xmlns:p14="http://schemas.microsoft.com/office/powerpoint/2010/main" val="1211372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Content Placeholder 9"/>
          <p:cNvSpPr>
            <a:spLocks noGrp="1"/>
          </p:cNvSpPr>
          <p:nvPr>
            <p:ph idx="1"/>
          </p:nvPr>
        </p:nvSpPr>
        <p:spPr>
          <a:xfrm>
            <a:off x="1006079" y="2162812"/>
            <a:ext cx="7622766" cy="3552189"/>
          </a:xfrm>
        </p:spPr>
        <p:txBody>
          <a:bodyPr>
            <a:normAutofit fontScale="55000" lnSpcReduction="20000"/>
          </a:bodyPr>
          <a:lstStyle/>
          <a:p>
            <a:pPr marL="44450" indent="0" algn="just">
              <a:buNone/>
            </a:pPr>
            <a:r>
              <a:rPr lang="es-ES" sz="2600" i="1" dirty="0">
                <a:latin typeface="Calibri" panose="020F0502020204030204" pitchFamily="34" charset="0"/>
              </a:rPr>
              <a:t>“La Junta Directiva es el órgano de representación que gestiona y representa los intereses de la Asociación de acuerdo con las disposiciones y directivas de la Asamblea General. Estará formada por un Presidente, un Vicepresidente, un Secretario, un Tesorero y Vocales, designados por la Asamblea General entre los asociados en pleno uso de sus derechos civiles que no estén incursos en motivos de incompatibilidad legalmente establecidos. Su mandato tendrá una duración de dos años, si bien cabe la reelección por </a:t>
            </a:r>
            <a:r>
              <a:rPr lang="es-ES" sz="2600" i="1" dirty="0">
                <a:solidFill>
                  <a:srgbClr val="FF0000"/>
                </a:solidFill>
                <a:latin typeface="Calibri" panose="020F0502020204030204" pitchFamily="34" charset="0"/>
              </a:rPr>
              <a:t>tres</a:t>
            </a:r>
            <a:r>
              <a:rPr lang="es-ES" sz="2600" i="1" dirty="0">
                <a:latin typeface="Calibri" panose="020F0502020204030204" pitchFamily="34" charset="0"/>
              </a:rPr>
              <a:t> veces</a:t>
            </a:r>
            <a:r>
              <a:rPr lang="es-ES" sz="2600" b="1" i="1" dirty="0">
                <a:solidFill>
                  <a:schemeClr val="accent1">
                    <a:lumMod val="75000"/>
                  </a:schemeClr>
                </a:solidFill>
                <a:latin typeface="Calibri" panose="020F0502020204030204" pitchFamily="34" charset="0"/>
              </a:rPr>
              <a:t>, sucesivas o alternas</a:t>
            </a:r>
            <a:r>
              <a:rPr lang="es-ES" sz="2600" i="1" dirty="0">
                <a:latin typeface="Calibri" panose="020F0502020204030204" pitchFamily="34" charset="0"/>
              </a:rPr>
              <a:t>. Todos los cargos se desempeñaran con carácter gratuito. Se incluirá en la Junta Directiva, con voz pero sin voto, el Vicerrector competente, según la delegación que realice el Rector”</a:t>
            </a:r>
          </a:p>
          <a:p>
            <a:pPr marL="44450" indent="0" algn="just">
              <a:buNone/>
            </a:pPr>
            <a:endParaRPr lang="es-ES" sz="2600" dirty="0">
              <a:latin typeface="Calibri" panose="020F0502020204030204" pitchFamily="34" charset="0"/>
            </a:endParaRPr>
          </a:p>
          <a:p>
            <a:pPr marL="44450" indent="0">
              <a:buNone/>
            </a:pPr>
            <a:endParaRPr lang="es-ES" sz="1600" dirty="0">
              <a:latin typeface="Calibri" panose="020F0502020204030204" pitchFamily="34" charset="0"/>
            </a:endParaRPr>
          </a:p>
          <a:p>
            <a:pPr marL="44450" indent="0" algn="just">
              <a:buNone/>
            </a:pPr>
            <a:r>
              <a:rPr lang="es-ES" sz="2300" dirty="0">
                <a:solidFill>
                  <a:srgbClr val="00B050"/>
                </a:solidFill>
                <a:latin typeface="Calibri" panose="020F0502020204030204" pitchFamily="34" charset="0"/>
              </a:rPr>
              <a:t>(Se propone modificar, únicamente, el primer párrafo del art. 17 de los Estatutos, quedando inalterado el contenido de los párrafos segundo y tercero de dicho precepto. Ese primer párrafo, cuya modificación se propone ahora, quedaría redactado de la forma que se ha transcrito más arriba, figurando en color negro su actual redacción y en color rojo la modificación que se propone (donde ahora se dice y propone “tres veces”, antes se decía “dos veces”). </a:t>
            </a:r>
          </a:p>
          <a:p>
            <a:pPr marL="44450" indent="0" algn="just">
              <a:buNone/>
            </a:pPr>
            <a:endParaRPr lang="es-ES" sz="2300" dirty="0">
              <a:solidFill>
                <a:srgbClr val="00B050"/>
              </a:solidFill>
              <a:latin typeface="Calibri" panose="020F0502020204030204" pitchFamily="34" charset="0"/>
            </a:endParaRPr>
          </a:p>
          <a:p>
            <a:pPr marL="44450" indent="0" algn="just">
              <a:buNone/>
            </a:pPr>
            <a:r>
              <a:rPr lang="es-ES" sz="2300" b="1" dirty="0">
                <a:solidFill>
                  <a:schemeClr val="accent1">
                    <a:lumMod val="75000"/>
                  </a:schemeClr>
                </a:solidFill>
                <a:latin typeface="Calibri" panose="020F0502020204030204" pitchFamily="34" charset="0"/>
              </a:rPr>
              <a:t>El texto en azul (que ha quedado recogido en la modificación aprobada por la Asamblea General para este artículo de los Estatutos) se adicionó durante el debate en la Asamblea General, tras la intervención y a sugerencia/petición de diversos asistentes a la misma.</a:t>
            </a:r>
          </a:p>
          <a:p>
            <a:pPr marL="44450" indent="0">
              <a:buNone/>
            </a:pPr>
            <a:endParaRPr lang="es-ES" b="1" u="sng" dirty="0">
              <a:latin typeface="Calibri" panose="020F0502020204030204" pitchFamily="34" charset="0"/>
            </a:endParaRPr>
          </a:p>
        </p:txBody>
      </p:sp>
      <p:sp>
        <p:nvSpPr>
          <p:cNvPr id="9" name="Title 8"/>
          <p:cNvSpPr>
            <a:spLocks noGrp="1"/>
          </p:cNvSpPr>
          <p:nvPr>
            <p:ph type="title"/>
          </p:nvPr>
        </p:nvSpPr>
        <p:spPr>
          <a:xfrm>
            <a:off x="1028657" y="1020872"/>
            <a:ext cx="7131844" cy="707720"/>
          </a:xfrm>
        </p:spPr>
        <p:txBody>
          <a:bodyPr>
            <a:normAutofit/>
          </a:bodyPr>
          <a:lstStyle/>
          <a:p>
            <a:pPr algn="ctr"/>
            <a:r>
              <a:rPr lang="es-ES" sz="2400" b="1" dirty="0">
                <a:solidFill>
                  <a:schemeClr val="tx1"/>
                </a:solidFill>
              </a:rPr>
              <a:t>MODIFICACIÓN ART.17 ESTATUTOS</a:t>
            </a: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36</a:t>
            </a:fld>
            <a:endParaRPr lang="es-ES"/>
          </a:p>
        </p:txBody>
      </p:sp>
    </p:spTree>
    <p:extLst>
      <p:ext uri="{BB962C8B-B14F-4D97-AF65-F5344CB8AC3E}">
        <p14:creationId xmlns:p14="http://schemas.microsoft.com/office/powerpoint/2010/main" val="353919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Content Placeholder 9"/>
          <p:cNvSpPr>
            <a:spLocks noGrp="1"/>
          </p:cNvSpPr>
          <p:nvPr>
            <p:ph idx="1"/>
          </p:nvPr>
        </p:nvSpPr>
        <p:spPr>
          <a:xfrm>
            <a:off x="1006079" y="2162812"/>
            <a:ext cx="7622766" cy="3552189"/>
          </a:xfrm>
        </p:spPr>
        <p:txBody>
          <a:bodyPr>
            <a:normAutofit fontScale="77500" lnSpcReduction="20000"/>
          </a:bodyPr>
          <a:lstStyle/>
          <a:p>
            <a:pPr marL="44450" indent="0" algn="just">
              <a:buNone/>
            </a:pPr>
            <a:r>
              <a:rPr lang="es-ES" sz="2200" i="1" dirty="0">
                <a:latin typeface="Calibri" panose="020F0502020204030204" pitchFamily="34" charset="0"/>
              </a:rPr>
              <a:t>“La Junta Directiva se reunirá previa convocatoria, debiendo mediar al menos tres días entre ésta y su celebración, cuantas veces lo determine su presidente o a petición de 2/3 de sus miembros. Quedará constituida cuando asistan la mitad más uno de sus miembros y para que sus acuerdos sean válidos deberán ser adoptados por mayoría de votos. En caso de empate, será de calidad el voto del Presidente o de quien haga sus veces.</a:t>
            </a:r>
          </a:p>
          <a:p>
            <a:pPr marL="44450" indent="0" algn="just">
              <a:buNone/>
            </a:pPr>
            <a:endParaRPr lang="es-ES" sz="2200" i="1" dirty="0">
              <a:latin typeface="Calibri" panose="020F0502020204030204" pitchFamily="34" charset="0"/>
            </a:endParaRPr>
          </a:p>
          <a:p>
            <a:pPr marL="44450" indent="0" algn="just">
              <a:buNone/>
            </a:pPr>
            <a:r>
              <a:rPr lang="es-ES" sz="2200" i="1" dirty="0">
                <a:solidFill>
                  <a:srgbClr val="FF0000"/>
                </a:solidFill>
                <a:latin typeface="Calibri" panose="020F0502020204030204" pitchFamily="34" charset="0"/>
              </a:rPr>
              <a:t>Las reuniones de la Junta Directiva podrán celebrarse telemáticamente (por videoconferencia, por conferencia telefónica múltiple, por correo electrónico, o por otros medios telemáticos que pudieran surgir  en el futuro), en lugar de presencialmente,  cuando así lo consideren conveniente o necesario su Presidente o 2/3 de sus miembros.</a:t>
            </a:r>
            <a:r>
              <a:rPr lang="es-ES" sz="2200" i="1" dirty="0">
                <a:latin typeface="Calibri" panose="020F0502020204030204" pitchFamily="34" charset="0"/>
              </a:rPr>
              <a:t>”</a:t>
            </a:r>
          </a:p>
          <a:p>
            <a:pPr marL="44450" indent="0" algn="just">
              <a:buNone/>
            </a:pPr>
            <a:r>
              <a:rPr lang="es-ES" sz="1600" i="1" dirty="0">
                <a:latin typeface="Calibri" panose="020F0502020204030204" pitchFamily="34" charset="0"/>
              </a:rPr>
              <a:t> </a:t>
            </a:r>
            <a:endParaRPr lang="es-ES" sz="1600" dirty="0">
              <a:latin typeface="Calibri" panose="020F0502020204030204" pitchFamily="34" charset="0"/>
            </a:endParaRPr>
          </a:p>
          <a:p>
            <a:pPr marL="44450" indent="0" algn="just">
              <a:buNone/>
            </a:pPr>
            <a:r>
              <a:rPr lang="es-ES" sz="1900" dirty="0">
                <a:solidFill>
                  <a:srgbClr val="00B050"/>
                </a:solidFill>
                <a:latin typeface="Calibri" panose="020F0502020204030204" pitchFamily="34" charset="0"/>
              </a:rPr>
              <a:t>(Se propone añadir un segundo/nuevo párrafo al art. 19 de los Estatutos. En color negro, se reproduce el texto del actual primer y único párrafo de dicho precepto y en color rojo figura la modificación/adición que ahora se propone. </a:t>
            </a:r>
            <a:endParaRPr lang="es-ES" sz="1900" b="1" u="sng" dirty="0">
              <a:latin typeface="Calibri" panose="020F0502020204030204" pitchFamily="34" charset="0"/>
            </a:endParaRPr>
          </a:p>
        </p:txBody>
      </p:sp>
      <p:sp>
        <p:nvSpPr>
          <p:cNvPr id="9" name="Title 8"/>
          <p:cNvSpPr>
            <a:spLocks noGrp="1"/>
          </p:cNvSpPr>
          <p:nvPr>
            <p:ph type="title"/>
          </p:nvPr>
        </p:nvSpPr>
        <p:spPr>
          <a:xfrm>
            <a:off x="1028657" y="1020872"/>
            <a:ext cx="7131844" cy="707720"/>
          </a:xfrm>
        </p:spPr>
        <p:txBody>
          <a:bodyPr>
            <a:normAutofit/>
          </a:bodyPr>
          <a:lstStyle/>
          <a:p>
            <a:pPr algn="ctr"/>
            <a:r>
              <a:rPr lang="es-ES" sz="2400" b="1" dirty="0">
                <a:solidFill>
                  <a:schemeClr val="tx1"/>
                </a:solidFill>
              </a:rPr>
              <a:t>MODIFICACIÓN ART.19 ESTATUTOS</a:t>
            </a: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37</a:t>
            </a:fld>
            <a:endParaRPr lang="es-ES"/>
          </a:p>
        </p:txBody>
      </p:sp>
    </p:spTree>
    <p:extLst>
      <p:ext uri="{BB962C8B-B14F-4D97-AF65-F5344CB8AC3E}">
        <p14:creationId xmlns:p14="http://schemas.microsoft.com/office/powerpoint/2010/main" val="2230726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574"/>
            <a:ext cx="3331923" cy="601249"/>
          </a:xfrm>
          <a:prstGeom prst="rect">
            <a:avLst/>
          </a:prstGeom>
          <a:noFill/>
          <a:ln>
            <a:noFill/>
          </a:ln>
        </p:spPr>
      </p:pic>
      <p:sp>
        <p:nvSpPr>
          <p:cNvPr id="9" name="Title 8"/>
          <p:cNvSpPr>
            <a:spLocks noGrp="1"/>
          </p:cNvSpPr>
          <p:nvPr>
            <p:ph type="title"/>
          </p:nvPr>
        </p:nvSpPr>
        <p:spPr>
          <a:xfrm>
            <a:off x="1028657" y="1972848"/>
            <a:ext cx="7131844" cy="2536521"/>
          </a:xfrm>
        </p:spPr>
        <p:txBody>
          <a:bodyPr>
            <a:normAutofit/>
          </a:bodyPr>
          <a:lstStyle/>
          <a:p>
            <a:pPr algn="ctr"/>
            <a:r>
              <a:rPr lang="es-ES" sz="2800" b="1" dirty="0"/>
              <a:t>6. RUEGOS Y PREGUNTAS</a:t>
            </a:r>
            <a:endParaRPr lang="es-ES" sz="2800" b="1" dirty="0">
              <a:solidFill>
                <a:schemeClr val="tx1"/>
              </a:solidFill>
            </a:endParaRP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38</a:t>
            </a:fld>
            <a:endParaRPr lang="es-ES"/>
          </a:p>
        </p:txBody>
      </p:sp>
    </p:spTree>
    <p:extLst>
      <p:ext uri="{BB962C8B-B14F-4D97-AF65-F5344CB8AC3E}">
        <p14:creationId xmlns:p14="http://schemas.microsoft.com/office/powerpoint/2010/main" val="321017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574"/>
            <a:ext cx="3331923" cy="601249"/>
          </a:xfrm>
          <a:prstGeom prst="rect">
            <a:avLst/>
          </a:prstGeom>
          <a:noFill/>
          <a:ln>
            <a:noFill/>
          </a:ln>
        </p:spPr>
      </p:pic>
      <p:sp>
        <p:nvSpPr>
          <p:cNvPr id="9" name="Title 8"/>
          <p:cNvSpPr>
            <a:spLocks noGrp="1"/>
          </p:cNvSpPr>
          <p:nvPr>
            <p:ph type="title"/>
          </p:nvPr>
        </p:nvSpPr>
        <p:spPr>
          <a:xfrm>
            <a:off x="1028657" y="1972848"/>
            <a:ext cx="7131844" cy="2536521"/>
          </a:xfrm>
        </p:spPr>
        <p:txBody>
          <a:bodyPr>
            <a:normAutofit/>
          </a:bodyPr>
          <a:lstStyle/>
          <a:p>
            <a:pPr algn="ctr"/>
            <a:endParaRPr lang="es-ES" sz="2800" b="1" dirty="0">
              <a:solidFill>
                <a:schemeClr val="tx1"/>
              </a:solidFill>
            </a:endParaRP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39</a:t>
            </a:fld>
            <a:endParaRPr lang="es-ES"/>
          </a:p>
        </p:txBody>
      </p:sp>
      <p:pic>
        <p:nvPicPr>
          <p:cNvPr id="3" name="Imagen 2">
            <a:extLst>
              <a:ext uri="{FF2B5EF4-FFF2-40B4-BE49-F238E27FC236}">
                <a16:creationId xmlns:a16="http://schemas.microsoft.com/office/drawing/2014/main" id="{6C8CFFCD-BAE0-420A-B751-ADEEEEE45955}"/>
              </a:ext>
            </a:extLst>
          </p:cNvPr>
          <p:cNvPicPr>
            <a:picLocks noChangeAspect="1"/>
          </p:cNvPicPr>
          <p:nvPr/>
        </p:nvPicPr>
        <p:blipFill>
          <a:blip r:embed="rId3"/>
          <a:stretch>
            <a:fillRect/>
          </a:stretch>
        </p:blipFill>
        <p:spPr>
          <a:xfrm>
            <a:off x="407096" y="1227551"/>
            <a:ext cx="8279704" cy="4793861"/>
          </a:xfrm>
          <a:prstGeom prst="rect">
            <a:avLst/>
          </a:prstGeom>
        </p:spPr>
      </p:pic>
    </p:spTree>
    <p:extLst>
      <p:ext uri="{BB962C8B-B14F-4D97-AF65-F5344CB8AC3E}">
        <p14:creationId xmlns:p14="http://schemas.microsoft.com/office/powerpoint/2010/main" val="385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74515" y="209196"/>
            <a:ext cx="3288081" cy="604995"/>
          </a:xfrm>
          <a:prstGeom prst="rect">
            <a:avLst/>
          </a:prstGeom>
          <a:noFill/>
          <a:ln>
            <a:noFill/>
          </a:ln>
        </p:spPr>
      </p:pic>
      <p:sp>
        <p:nvSpPr>
          <p:cNvPr id="7" name="Content Placeholder 1">
            <a:extLst>
              <a:ext uri="{FF2B5EF4-FFF2-40B4-BE49-F238E27FC236}">
                <a16:creationId xmlns:a16="http://schemas.microsoft.com/office/drawing/2014/main" id="{51041428-09E1-4009-8951-F8A875D2E398}"/>
              </a:ext>
            </a:extLst>
          </p:cNvPr>
          <p:cNvSpPr txBox="1">
            <a:spLocks/>
          </p:cNvSpPr>
          <p:nvPr/>
        </p:nvSpPr>
        <p:spPr>
          <a:xfrm>
            <a:off x="857956" y="2329841"/>
            <a:ext cx="7428088" cy="338516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4450"/>
            <a:endParaRPr lang="es-ES" sz="3600" b="1" dirty="0">
              <a:solidFill>
                <a:schemeClr val="tx1"/>
              </a:solidFill>
            </a:endParaRPr>
          </a:p>
          <a:p>
            <a:pPr marL="44450"/>
            <a:r>
              <a:rPr lang="es-ES" sz="3600" b="1" dirty="0">
                <a:solidFill>
                  <a:schemeClr val="tx1"/>
                </a:solidFill>
              </a:rPr>
              <a:t>MEMORIA DE ACTIVIDADES REALIZADAS EN EL CURSO 2019/20</a:t>
            </a:r>
          </a:p>
          <a:p>
            <a:pPr marL="44450"/>
            <a:endParaRPr lang="es-ES" sz="3600" b="1" dirty="0">
              <a:solidFill>
                <a:schemeClr val="tx1"/>
              </a:solidFill>
            </a:endParaRPr>
          </a:p>
        </p:txBody>
      </p:sp>
      <p:sp>
        <p:nvSpPr>
          <p:cNvPr id="8" name="Title 2">
            <a:extLst>
              <a:ext uri="{FF2B5EF4-FFF2-40B4-BE49-F238E27FC236}">
                <a16:creationId xmlns:a16="http://schemas.microsoft.com/office/drawing/2014/main" id="{F4ADD1A0-C58E-4ECE-8993-F89684ABCFE2}"/>
              </a:ext>
            </a:extLst>
          </p:cNvPr>
          <p:cNvSpPr txBox="1">
            <a:spLocks/>
          </p:cNvSpPr>
          <p:nvPr/>
        </p:nvSpPr>
        <p:spPr>
          <a:xfrm>
            <a:off x="857956" y="2148214"/>
            <a:ext cx="7279967" cy="977029"/>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4600" b="1" dirty="0"/>
              <a:t>2. INFORME DEL PRESIDENTE </a:t>
            </a:r>
            <a:br>
              <a:rPr lang="es-ES" b="1" dirty="0"/>
            </a:br>
            <a:endParaRPr lang="en-GB" dirty="0"/>
          </a:p>
        </p:txBody>
      </p:sp>
      <p:sp>
        <p:nvSpPr>
          <p:cNvPr id="3" name="Marcador de número de diapositiva 2"/>
          <p:cNvSpPr>
            <a:spLocks noGrp="1"/>
          </p:cNvSpPr>
          <p:nvPr>
            <p:ph type="sldNum" sz="quarter" idx="12"/>
          </p:nvPr>
        </p:nvSpPr>
        <p:spPr/>
        <p:txBody>
          <a:bodyPr/>
          <a:lstStyle/>
          <a:p>
            <a:fld id="{82D0E23F-C2EA-EA4B-AC6C-9171988CEACE}" type="slidenum">
              <a:rPr lang="es-ES" smtClean="0"/>
              <a:t>4</a:t>
            </a:fld>
            <a:endParaRPr lang="es-ES"/>
          </a:p>
        </p:txBody>
      </p:sp>
    </p:spTree>
    <p:extLst>
      <p:ext uri="{BB962C8B-B14F-4D97-AF65-F5344CB8AC3E}">
        <p14:creationId xmlns:p14="http://schemas.microsoft.com/office/powerpoint/2010/main" val="132444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7" name="Content Placeholder 9"/>
          <p:cNvSpPr>
            <a:spLocks noGrp="1"/>
          </p:cNvSpPr>
          <p:nvPr>
            <p:ph idx="1"/>
          </p:nvPr>
        </p:nvSpPr>
        <p:spPr>
          <a:xfrm>
            <a:off x="1006079" y="2162812"/>
            <a:ext cx="7622766" cy="3552189"/>
          </a:xfrm>
        </p:spPr>
        <p:txBody>
          <a:bodyPr>
            <a:normAutofit fontScale="62500" lnSpcReduction="20000"/>
          </a:bodyPr>
          <a:lstStyle/>
          <a:p>
            <a:pPr marL="44450" indent="0">
              <a:buNone/>
            </a:pPr>
            <a:endParaRPr lang="es-ES" b="1" dirty="0">
              <a:solidFill>
                <a:schemeClr val="tx1"/>
              </a:solidFill>
              <a:latin typeface="Calibri" panose="020F0502020204030204" pitchFamily="34" charset="0"/>
            </a:endParaRPr>
          </a:p>
          <a:p>
            <a:pPr marL="44450" indent="0">
              <a:buNone/>
            </a:pPr>
            <a:endParaRPr lang="es-ES" b="1" dirty="0">
              <a:solidFill>
                <a:schemeClr val="tx1"/>
              </a:solidFill>
              <a:latin typeface="Calibri" panose="020F0502020204030204" pitchFamily="34" charset="0"/>
            </a:endParaRPr>
          </a:p>
          <a:p>
            <a:pPr marL="44450" indent="0">
              <a:buNone/>
            </a:pPr>
            <a:r>
              <a:rPr lang="es-ES" b="1" dirty="0">
                <a:solidFill>
                  <a:schemeClr val="tx1"/>
                </a:solidFill>
                <a:latin typeface="Calibri" panose="020F0502020204030204" pitchFamily="34" charset="0"/>
              </a:rPr>
              <a:t>CONSEGUIDOS</a:t>
            </a:r>
          </a:p>
          <a:p>
            <a:pPr marL="44450" indent="0">
              <a:buNone/>
            </a:pPr>
            <a:endParaRPr lang="es-ES" b="1" u="sng" dirty="0">
              <a:latin typeface="Calibri" panose="020F0502020204030204" pitchFamily="34" charset="0"/>
            </a:endParaRPr>
          </a:p>
          <a:p>
            <a:pPr lvl="0"/>
            <a:r>
              <a:rPr lang="es-ES" dirty="0">
                <a:solidFill>
                  <a:schemeClr val="tx1"/>
                </a:solidFill>
              </a:rPr>
              <a:t>Alcanzar 450 socios en este año tan especial para UMA Comillas. </a:t>
            </a:r>
          </a:p>
          <a:p>
            <a:pPr marL="44450" lvl="0" indent="0">
              <a:buNone/>
            </a:pPr>
            <a:endParaRPr lang="es-ES" dirty="0">
              <a:solidFill>
                <a:schemeClr val="tx1"/>
              </a:solidFill>
            </a:endParaRPr>
          </a:p>
          <a:p>
            <a:pPr lvl="0"/>
            <a:r>
              <a:rPr lang="es-ES" dirty="0">
                <a:solidFill>
                  <a:schemeClr val="tx1"/>
                </a:solidFill>
              </a:rPr>
              <a:t>Publicar un libro conmemorativo de los 20 años de UMA Comillas.</a:t>
            </a:r>
          </a:p>
          <a:p>
            <a:pPr lvl="0"/>
            <a:endParaRPr lang="es-ES" dirty="0">
              <a:solidFill>
                <a:schemeClr val="tx1"/>
              </a:solidFill>
            </a:endParaRPr>
          </a:p>
          <a:p>
            <a:r>
              <a:rPr lang="es-ES" dirty="0">
                <a:solidFill>
                  <a:schemeClr val="tx1"/>
                </a:solidFill>
              </a:rPr>
              <a:t>Probar nuevas actividades: Club de cocido. clases de baile….</a:t>
            </a:r>
            <a:endParaRPr lang="es-ES" b="1" u="sng" dirty="0">
              <a:latin typeface="Calibri" panose="020F0502020204030204" pitchFamily="34" charset="0"/>
            </a:endParaRPr>
          </a:p>
          <a:p>
            <a:pPr marL="44450" indent="0">
              <a:buNone/>
            </a:pPr>
            <a:endParaRPr lang="es-ES" b="1" u="sng" dirty="0">
              <a:latin typeface="Calibri" panose="020F0502020204030204" pitchFamily="34" charset="0"/>
            </a:endParaRPr>
          </a:p>
        </p:txBody>
      </p:sp>
      <p:sp>
        <p:nvSpPr>
          <p:cNvPr id="9" name="Title 8"/>
          <p:cNvSpPr>
            <a:spLocks noGrp="1"/>
          </p:cNvSpPr>
          <p:nvPr>
            <p:ph type="title"/>
          </p:nvPr>
        </p:nvSpPr>
        <p:spPr>
          <a:xfrm>
            <a:off x="1028657" y="1687132"/>
            <a:ext cx="7131844" cy="356157"/>
          </a:xfrm>
        </p:spPr>
        <p:txBody>
          <a:bodyPr>
            <a:normAutofit fontScale="90000"/>
          </a:bodyPr>
          <a:lstStyle/>
          <a:p>
            <a:pPr algn="ctr"/>
            <a:r>
              <a:rPr lang="es-ES" sz="2400" b="1" dirty="0">
                <a:solidFill>
                  <a:schemeClr val="tx1"/>
                </a:solidFill>
              </a:rPr>
              <a:t>PRINCIPALES OBJETIVOS 2019</a:t>
            </a:r>
            <a:r>
              <a:rPr lang="en-GB" sz="2400" b="1" dirty="0">
                <a:solidFill>
                  <a:schemeClr val="tx1"/>
                </a:solidFill>
              </a:rPr>
              <a:t>/</a:t>
            </a:r>
            <a:r>
              <a:rPr lang="es-ES" sz="2400" b="1" dirty="0">
                <a:solidFill>
                  <a:schemeClr val="tx1"/>
                </a:solidFill>
              </a:rPr>
              <a:t>20</a:t>
            </a:r>
          </a:p>
        </p:txBody>
      </p:sp>
      <p:sp>
        <p:nvSpPr>
          <p:cNvPr id="11" name="Marcador de número de diapositiva 10"/>
          <p:cNvSpPr>
            <a:spLocks noGrp="1"/>
          </p:cNvSpPr>
          <p:nvPr>
            <p:ph type="sldNum" sz="quarter" idx="12"/>
          </p:nvPr>
        </p:nvSpPr>
        <p:spPr/>
        <p:txBody>
          <a:bodyPr/>
          <a:lstStyle/>
          <a:p>
            <a:fld id="{82D0E23F-C2EA-EA4B-AC6C-9171988CEACE}" type="slidenum">
              <a:rPr lang="es-ES" smtClean="0"/>
              <a:t>5</a:t>
            </a:fld>
            <a:endParaRPr lang="es-ES"/>
          </a:p>
        </p:txBody>
      </p:sp>
    </p:spTree>
    <p:extLst>
      <p:ext uri="{BB962C8B-B14F-4D97-AF65-F5344CB8AC3E}">
        <p14:creationId xmlns:p14="http://schemas.microsoft.com/office/powerpoint/2010/main" val="341232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5" name="Content Placeholder 1">
            <a:extLst>
              <a:ext uri="{FF2B5EF4-FFF2-40B4-BE49-F238E27FC236}">
                <a16:creationId xmlns:a16="http://schemas.microsoft.com/office/drawing/2014/main" id="{55A549CD-437C-437F-944A-D64020DFAF72}"/>
              </a:ext>
            </a:extLst>
          </p:cNvPr>
          <p:cNvSpPr>
            <a:spLocks noGrp="1"/>
          </p:cNvSpPr>
          <p:nvPr>
            <p:ph idx="1"/>
          </p:nvPr>
        </p:nvSpPr>
        <p:spPr>
          <a:xfrm>
            <a:off x="1095021" y="1523999"/>
            <a:ext cx="7533823" cy="4357511"/>
          </a:xfrm>
        </p:spPr>
        <p:txBody>
          <a:bodyPr>
            <a:normAutofit/>
          </a:bodyPr>
          <a:lstStyle/>
          <a:p>
            <a:pPr marL="44450" lvl="0" indent="0" algn="ctr">
              <a:buNone/>
            </a:pPr>
            <a:endParaRPr lang="es-ES" b="1" dirty="0">
              <a:solidFill>
                <a:schemeClr val="tx1"/>
              </a:solidFill>
            </a:endParaRPr>
          </a:p>
          <a:p>
            <a:pPr marL="44450" lvl="0" indent="0">
              <a:buNone/>
            </a:pPr>
            <a:r>
              <a:rPr lang="es-ES" sz="2200" b="1" dirty="0">
                <a:solidFill>
                  <a:schemeClr val="tx1"/>
                </a:solidFill>
              </a:rPr>
              <a:t>NO CONSEGUIDOS POR MOTIVOS PANDÉMICOS</a:t>
            </a:r>
          </a:p>
          <a:p>
            <a:pPr marL="0" lvl="0" indent="0">
              <a:buNone/>
            </a:pPr>
            <a:endParaRPr lang="es-ES" dirty="0">
              <a:solidFill>
                <a:schemeClr val="tx1"/>
              </a:solidFill>
            </a:endParaRPr>
          </a:p>
          <a:p>
            <a:pPr lvl="0"/>
            <a:r>
              <a:rPr lang="es-ES" sz="1700" dirty="0">
                <a:solidFill>
                  <a:schemeClr val="tx1"/>
                </a:solidFill>
              </a:rPr>
              <a:t>Realizar un importante programa de eventos conjuntamente con UMA Comillas para marcar el 20 Aniversario de nuestra Universidad.</a:t>
            </a:r>
          </a:p>
          <a:p>
            <a:pPr marL="44450" indent="0">
              <a:buNone/>
            </a:pPr>
            <a:r>
              <a:rPr lang="es-ES" sz="1700" dirty="0">
                <a:solidFill>
                  <a:srgbClr val="0070C0"/>
                </a:solidFill>
              </a:rPr>
              <a:t>	(</a:t>
            </a:r>
            <a:r>
              <a:rPr lang="en-GB" sz="1700" dirty="0">
                <a:solidFill>
                  <a:srgbClr val="0070C0"/>
                </a:solidFill>
              </a:rPr>
              <a:t>A partir del 10 de Marzo: 85 actividades AUDEMAC anuladas)</a:t>
            </a:r>
          </a:p>
          <a:p>
            <a:pPr marL="44450" indent="0">
              <a:buNone/>
            </a:pPr>
            <a:endParaRPr lang="es-ES" sz="1200" dirty="0">
              <a:solidFill>
                <a:schemeClr val="tx1"/>
              </a:solidFill>
            </a:endParaRPr>
          </a:p>
          <a:p>
            <a:pPr lvl="0"/>
            <a:r>
              <a:rPr lang="es-ES" sz="1700" dirty="0">
                <a:solidFill>
                  <a:schemeClr val="tx1"/>
                </a:solidFill>
              </a:rPr>
              <a:t>Seguir apoyando los Clubs-Grupos especiales.</a:t>
            </a:r>
          </a:p>
          <a:p>
            <a:pPr marL="44450" lvl="0" indent="0">
              <a:buNone/>
            </a:pPr>
            <a:r>
              <a:rPr lang="es-ES" sz="1700" dirty="0">
                <a:solidFill>
                  <a:srgbClr val="0070C0"/>
                </a:solidFill>
              </a:rPr>
              <a:t>	(Teatro, coro, voluntarios suspendidos desde Marzo)</a:t>
            </a:r>
          </a:p>
          <a:p>
            <a:pPr marL="44450" lvl="0" indent="0">
              <a:buNone/>
            </a:pPr>
            <a:endParaRPr lang="es-ES" sz="1200" dirty="0">
              <a:solidFill>
                <a:schemeClr val="tx1"/>
              </a:solidFill>
            </a:endParaRPr>
          </a:p>
          <a:p>
            <a:pPr lvl="0"/>
            <a:r>
              <a:rPr lang="es-ES" sz="1700" dirty="0">
                <a:solidFill>
                  <a:schemeClr val="tx1"/>
                </a:solidFill>
              </a:rPr>
              <a:t>Conseguir un proyecto intergeneracional en Comillas.</a:t>
            </a:r>
            <a:endParaRPr lang="en-GB" sz="1700" dirty="0">
              <a:solidFill>
                <a:schemeClr val="tx1"/>
              </a:solidFill>
            </a:endParaRPr>
          </a:p>
          <a:p>
            <a:pPr marL="44450" lvl="0" indent="0">
              <a:buNone/>
            </a:pPr>
            <a:r>
              <a:rPr lang="en-GB" sz="1700" dirty="0">
                <a:solidFill>
                  <a:schemeClr val="tx1"/>
                </a:solidFill>
              </a:rPr>
              <a:t>	</a:t>
            </a:r>
            <a:r>
              <a:rPr lang="en-GB" sz="1700" dirty="0">
                <a:solidFill>
                  <a:srgbClr val="0070C0"/>
                </a:solidFill>
              </a:rPr>
              <a:t>(Imposible sin ser presencial)</a:t>
            </a:r>
            <a:endParaRPr lang="es-ES" sz="1700" dirty="0">
              <a:solidFill>
                <a:srgbClr val="0070C0"/>
              </a:solidFill>
            </a:endParaRPr>
          </a:p>
        </p:txBody>
      </p:sp>
      <p:sp>
        <p:nvSpPr>
          <p:cNvPr id="7" name="Title 2">
            <a:extLst>
              <a:ext uri="{FF2B5EF4-FFF2-40B4-BE49-F238E27FC236}">
                <a16:creationId xmlns:a16="http://schemas.microsoft.com/office/drawing/2014/main" id="{65A6B788-05B2-4D22-994B-C0BB50991474}"/>
              </a:ext>
            </a:extLst>
          </p:cNvPr>
          <p:cNvSpPr>
            <a:spLocks noGrp="1"/>
          </p:cNvSpPr>
          <p:nvPr>
            <p:ph type="title"/>
          </p:nvPr>
        </p:nvSpPr>
        <p:spPr>
          <a:xfrm>
            <a:off x="1006079" y="1142998"/>
            <a:ext cx="7131844" cy="629358"/>
          </a:xfrm>
        </p:spPr>
        <p:txBody>
          <a:bodyPr>
            <a:normAutofit/>
          </a:bodyPr>
          <a:lstStyle/>
          <a:p>
            <a:pPr algn="ctr"/>
            <a:r>
              <a:rPr lang="es-ES" sz="2800" b="1" dirty="0">
                <a:solidFill>
                  <a:schemeClr val="tx1"/>
                </a:solidFill>
              </a:rPr>
              <a:t>PRINCIPALES OBJETIVOS 2019</a:t>
            </a:r>
            <a:r>
              <a:rPr lang="en-GB" sz="2800" b="1" dirty="0">
                <a:solidFill>
                  <a:schemeClr val="tx1"/>
                </a:solidFill>
              </a:rPr>
              <a:t>/</a:t>
            </a:r>
            <a:r>
              <a:rPr lang="es-ES" sz="2800" b="1" dirty="0">
                <a:solidFill>
                  <a:schemeClr val="tx1"/>
                </a:solidFill>
              </a:rPr>
              <a:t>20</a:t>
            </a:r>
            <a:endParaRPr lang="en-GB" sz="2800" dirty="0"/>
          </a:p>
        </p:txBody>
      </p:sp>
      <p:sp>
        <p:nvSpPr>
          <p:cNvPr id="9" name="Marcador de número de diapositiva 8"/>
          <p:cNvSpPr>
            <a:spLocks noGrp="1"/>
          </p:cNvSpPr>
          <p:nvPr>
            <p:ph type="sldNum" sz="quarter" idx="12"/>
          </p:nvPr>
        </p:nvSpPr>
        <p:spPr/>
        <p:txBody>
          <a:bodyPr/>
          <a:lstStyle/>
          <a:p>
            <a:fld id="{82D0E23F-C2EA-EA4B-AC6C-9171988CEACE}" type="slidenum">
              <a:rPr lang="es-ES" smtClean="0"/>
              <a:t>6</a:t>
            </a:fld>
            <a:endParaRPr lang="es-ES"/>
          </a:p>
        </p:txBody>
      </p:sp>
    </p:spTree>
    <p:extLst>
      <p:ext uri="{BB962C8B-B14F-4D97-AF65-F5344CB8AC3E}">
        <p14:creationId xmlns:p14="http://schemas.microsoft.com/office/powerpoint/2010/main" val="35965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8" name="Content Placeholder 1">
            <a:extLst>
              <a:ext uri="{FF2B5EF4-FFF2-40B4-BE49-F238E27FC236}">
                <a16:creationId xmlns:a16="http://schemas.microsoft.com/office/drawing/2014/main" id="{F76E14DE-7431-4F85-BF86-2115408E4FF5}"/>
              </a:ext>
            </a:extLst>
          </p:cNvPr>
          <p:cNvSpPr>
            <a:spLocks noGrp="1"/>
          </p:cNvSpPr>
          <p:nvPr>
            <p:ph idx="1"/>
          </p:nvPr>
        </p:nvSpPr>
        <p:spPr>
          <a:xfrm>
            <a:off x="1006079" y="1687132"/>
            <a:ext cx="7622766" cy="4027869"/>
          </a:xfrm>
        </p:spPr>
        <p:txBody>
          <a:bodyPr/>
          <a:lstStyle/>
          <a:p>
            <a:pPr marL="44450" indent="0">
              <a:buNone/>
            </a:pPr>
            <a:endParaRPr lang="en-GB" dirty="0"/>
          </a:p>
          <a:p>
            <a:pPr marL="44450" indent="0">
              <a:buNone/>
            </a:pPr>
            <a:endParaRPr lang="en-GB" dirty="0"/>
          </a:p>
        </p:txBody>
      </p:sp>
      <p:sp>
        <p:nvSpPr>
          <p:cNvPr id="9" name="Title 2">
            <a:extLst>
              <a:ext uri="{FF2B5EF4-FFF2-40B4-BE49-F238E27FC236}">
                <a16:creationId xmlns:a16="http://schemas.microsoft.com/office/drawing/2014/main" id="{C645118E-BD40-46D4-AAD6-4BD448D95981}"/>
              </a:ext>
            </a:extLst>
          </p:cNvPr>
          <p:cNvSpPr>
            <a:spLocks noGrp="1"/>
          </p:cNvSpPr>
          <p:nvPr>
            <p:ph type="title"/>
          </p:nvPr>
        </p:nvSpPr>
        <p:spPr>
          <a:xfrm>
            <a:off x="1038578" y="1253065"/>
            <a:ext cx="7131844" cy="541867"/>
          </a:xfrm>
        </p:spPr>
        <p:txBody>
          <a:bodyPr>
            <a:normAutofit fontScale="90000"/>
          </a:bodyPr>
          <a:lstStyle/>
          <a:p>
            <a:pPr algn="ctr"/>
            <a:r>
              <a:rPr lang="en-GB" sz="2800" b="1" dirty="0">
                <a:solidFill>
                  <a:schemeClr val="tx1"/>
                </a:solidFill>
              </a:rPr>
              <a:t>ACTIVIDADES AUDEMAC: Septiembre a Febrero</a:t>
            </a:r>
          </a:p>
        </p:txBody>
      </p:sp>
      <p:sp>
        <p:nvSpPr>
          <p:cNvPr id="12" name="Rectangle 3">
            <a:extLst>
              <a:ext uri="{FF2B5EF4-FFF2-40B4-BE49-F238E27FC236}">
                <a16:creationId xmlns:a16="http://schemas.microsoft.com/office/drawing/2014/main" id="{6431B287-26EB-471B-9508-46147C65716C}"/>
              </a:ext>
            </a:extLst>
          </p:cNvPr>
          <p:cNvSpPr/>
          <p:nvPr/>
        </p:nvSpPr>
        <p:spPr>
          <a:xfrm>
            <a:off x="1095022" y="2020710"/>
            <a:ext cx="6750756" cy="3693319"/>
          </a:xfrm>
          <a:prstGeom prst="rect">
            <a:avLst/>
          </a:prstGeom>
        </p:spPr>
        <p:txBody>
          <a:bodyPr wrap="square">
            <a:spAutoFit/>
          </a:bodyPr>
          <a:lstStyle/>
          <a:p>
            <a:pPr marL="91440" indent="0">
              <a:spcAft>
                <a:spcPts val="0"/>
              </a:spcAft>
              <a:buNone/>
            </a:pPr>
            <a:endParaRPr lang="es-ES" b="1" dirty="0"/>
          </a:p>
          <a:p>
            <a:pPr marL="91440" indent="0">
              <a:spcAft>
                <a:spcPts val="0"/>
              </a:spcAft>
              <a:buNone/>
            </a:pPr>
            <a:r>
              <a:rPr lang="es-ES" sz="2000" b="1" dirty="0"/>
              <a:t>VISITAS CULTURALES CON NUESTROS PROFESORES:</a:t>
            </a:r>
          </a:p>
          <a:p>
            <a:pPr marL="91440" indent="0">
              <a:spcAft>
                <a:spcPts val="0"/>
              </a:spcAft>
              <a:buNone/>
            </a:pPr>
            <a:endParaRPr lang="es-ES" sz="2000" b="1" dirty="0"/>
          </a:p>
          <a:p>
            <a:pPr marL="434340" indent="-342900">
              <a:spcAft>
                <a:spcPts val="0"/>
              </a:spcAft>
              <a:buFont typeface="Arial" panose="020B0604020202020204" pitchFamily="34" charset="0"/>
              <a:buChar char="•"/>
            </a:pPr>
            <a:r>
              <a:rPr lang="es-ES" b="1" dirty="0"/>
              <a:t>MUSEO THYSSEN CON MARIO.</a:t>
            </a:r>
          </a:p>
          <a:p>
            <a:pPr marL="434340" indent="-342900">
              <a:spcAft>
                <a:spcPts val="0"/>
              </a:spcAft>
              <a:buFont typeface="Arial" panose="020B0604020202020204" pitchFamily="34" charset="0"/>
              <a:buChar char="•"/>
            </a:pPr>
            <a:r>
              <a:rPr lang="es-ES" b="1" dirty="0"/>
              <a:t>EXPOSICIONES CON Mª ANGELES, LOLA, DAVID &amp; VIRGINIA.</a:t>
            </a:r>
          </a:p>
          <a:p>
            <a:pPr marL="91440">
              <a:spcAft>
                <a:spcPts val="0"/>
              </a:spcAft>
            </a:pPr>
            <a:br>
              <a:rPr lang="es-ES" sz="2000" b="1" dirty="0"/>
            </a:br>
            <a:r>
              <a:rPr lang="es-ES" sz="2000" b="1" dirty="0"/>
              <a:t>495 participantes</a:t>
            </a:r>
            <a:br>
              <a:rPr lang="es-ES" sz="2000" b="1" dirty="0"/>
            </a:br>
            <a:r>
              <a:rPr lang="es-ES" sz="1600" dirty="0"/>
              <a:t>NB:</a:t>
            </a:r>
            <a:r>
              <a:rPr lang="es-ES" sz="1600" b="1" dirty="0"/>
              <a:t> </a:t>
            </a:r>
            <a:r>
              <a:rPr lang="es-ES" sz="1600" dirty="0"/>
              <a:t>Grupos más pequeños por la exigencia de los museos y la comodidad de los participantes).</a:t>
            </a:r>
          </a:p>
          <a:p>
            <a:pPr marL="91440">
              <a:spcAft>
                <a:spcPts val="0"/>
              </a:spcAft>
            </a:pPr>
            <a:endParaRPr lang="es-ES" sz="1600" dirty="0"/>
          </a:p>
          <a:p>
            <a:pPr marL="91440">
              <a:spcAft>
                <a:spcPts val="0"/>
              </a:spcAft>
            </a:pPr>
            <a:r>
              <a:rPr lang="es-ES" sz="1600" u="sng" dirty="0"/>
              <a:t>Novedad</a:t>
            </a:r>
            <a:r>
              <a:rPr lang="es-ES" sz="1600" dirty="0"/>
              <a:t>: para varias exposiciones Lola Silvestre lleva 3-4 grupos y ofrece una clase previa para todos los participantes.</a:t>
            </a:r>
          </a:p>
          <a:p>
            <a:pPr marL="91440">
              <a:spcAft>
                <a:spcPts val="0"/>
              </a:spcAft>
            </a:pPr>
            <a:endParaRPr lang="es-ES" sz="2000" dirty="0"/>
          </a:p>
        </p:txBody>
      </p:sp>
      <p:sp>
        <p:nvSpPr>
          <p:cNvPr id="6" name="Marcador de número de diapositiva 5"/>
          <p:cNvSpPr>
            <a:spLocks noGrp="1"/>
          </p:cNvSpPr>
          <p:nvPr>
            <p:ph type="sldNum" sz="quarter" idx="12"/>
          </p:nvPr>
        </p:nvSpPr>
        <p:spPr/>
        <p:txBody>
          <a:bodyPr/>
          <a:lstStyle/>
          <a:p>
            <a:fld id="{82D0E23F-C2EA-EA4B-AC6C-9171988CEACE}" type="slidenum">
              <a:rPr lang="es-ES" smtClean="0"/>
              <a:t>7</a:t>
            </a:fld>
            <a:endParaRPr lang="es-ES"/>
          </a:p>
        </p:txBody>
      </p:sp>
    </p:spTree>
    <p:extLst>
      <p:ext uri="{BB962C8B-B14F-4D97-AF65-F5344CB8AC3E}">
        <p14:creationId xmlns:p14="http://schemas.microsoft.com/office/powerpoint/2010/main" val="3564934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8" name="Content Placeholder 1">
            <a:extLst>
              <a:ext uri="{FF2B5EF4-FFF2-40B4-BE49-F238E27FC236}">
                <a16:creationId xmlns:a16="http://schemas.microsoft.com/office/drawing/2014/main" id="{F76E14DE-7431-4F85-BF86-2115408E4FF5}"/>
              </a:ext>
            </a:extLst>
          </p:cNvPr>
          <p:cNvSpPr>
            <a:spLocks noGrp="1"/>
          </p:cNvSpPr>
          <p:nvPr>
            <p:ph idx="1"/>
          </p:nvPr>
        </p:nvSpPr>
        <p:spPr>
          <a:xfrm>
            <a:off x="1006079" y="1687132"/>
            <a:ext cx="7622766" cy="4027869"/>
          </a:xfrm>
        </p:spPr>
        <p:txBody>
          <a:bodyPr/>
          <a:lstStyle/>
          <a:p>
            <a:pPr marL="44450" indent="0">
              <a:buNone/>
            </a:pPr>
            <a:endParaRPr lang="en-GB" dirty="0"/>
          </a:p>
          <a:p>
            <a:pPr marL="44450" indent="0">
              <a:buNone/>
            </a:pPr>
            <a:endParaRPr lang="en-GB" dirty="0"/>
          </a:p>
        </p:txBody>
      </p:sp>
      <p:sp>
        <p:nvSpPr>
          <p:cNvPr id="9" name="Title 2">
            <a:extLst>
              <a:ext uri="{FF2B5EF4-FFF2-40B4-BE49-F238E27FC236}">
                <a16:creationId xmlns:a16="http://schemas.microsoft.com/office/drawing/2014/main" id="{C645118E-BD40-46D4-AAD6-4BD448D95981}"/>
              </a:ext>
            </a:extLst>
          </p:cNvPr>
          <p:cNvSpPr>
            <a:spLocks noGrp="1"/>
          </p:cNvSpPr>
          <p:nvPr>
            <p:ph type="title"/>
          </p:nvPr>
        </p:nvSpPr>
        <p:spPr>
          <a:xfrm>
            <a:off x="1038578" y="1253065"/>
            <a:ext cx="7131844" cy="541867"/>
          </a:xfrm>
        </p:spPr>
        <p:txBody>
          <a:bodyPr>
            <a:noAutofit/>
          </a:bodyPr>
          <a:lstStyle/>
          <a:p>
            <a:pPr algn="ctr"/>
            <a:r>
              <a:rPr lang="en-GB" sz="2700" b="1" dirty="0">
                <a:solidFill>
                  <a:schemeClr val="tx1"/>
                </a:solidFill>
              </a:rPr>
              <a:t>ACTIVIDADES AUDEMAC: Septiembre a Febrero</a:t>
            </a:r>
          </a:p>
        </p:txBody>
      </p:sp>
      <p:sp>
        <p:nvSpPr>
          <p:cNvPr id="6" name="Marcador de contenido 2"/>
          <p:cNvSpPr txBox="1">
            <a:spLocks/>
          </p:cNvSpPr>
          <p:nvPr/>
        </p:nvSpPr>
        <p:spPr>
          <a:xfrm>
            <a:off x="1007447" y="2228999"/>
            <a:ext cx="7131844" cy="43619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286D7F"/>
                </a:solidFill>
                <a:latin typeface="Georgia" charset="0"/>
                <a:ea typeface="ＭＳ Ｐゴシック" charset="0"/>
                <a:cs typeface="ＭＳ Ｐゴシック" charset="0"/>
              </a:defRPr>
            </a:lvl1pPr>
            <a:lvl2pPr marL="742950" indent="-285750" algn="l" defTabSz="457200" rtl="0" eaLnBrk="1" latinLnBrk="0" hangingPunct="1">
              <a:spcBef>
                <a:spcPct val="20000"/>
              </a:spcBef>
              <a:buFont typeface="Arial"/>
              <a:buChar char="–"/>
              <a:defRPr sz="2800" kern="1200">
                <a:solidFill>
                  <a:srgbClr val="286D7F"/>
                </a:solidFill>
                <a:latin typeface="Georgia" charset="0"/>
                <a:ea typeface="ＭＳ Ｐゴシック" charset="0"/>
                <a:cs typeface="+mn-cs"/>
              </a:defRPr>
            </a:lvl2pPr>
            <a:lvl3pPr marL="1143000" indent="-228600" algn="l" defTabSz="457200" rtl="0" eaLnBrk="1" latinLnBrk="0" hangingPunct="1">
              <a:spcBef>
                <a:spcPct val="20000"/>
              </a:spcBef>
              <a:buFont typeface="Arial"/>
              <a:buChar char="•"/>
              <a:defRPr sz="1600" kern="1200">
                <a:solidFill>
                  <a:srgbClr val="286D7F"/>
                </a:solidFill>
                <a:latin typeface="Georgia" charset="0"/>
                <a:ea typeface="ＭＳ Ｐゴシック" charset="0"/>
                <a:cs typeface="+mn-cs"/>
              </a:defRPr>
            </a:lvl3pPr>
            <a:lvl4pPr marL="1600200" indent="-228600" algn="l" defTabSz="457200" rtl="0" eaLnBrk="1" latinLnBrk="0" hangingPunct="1">
              <a:spcBef>
                <a:spcPct val="20000"/>
              </a:spcBef>
              <a:buFont typeface="Arial"/>
              <a:buChar char="–"/>
              <a:defRPr sz="1400" kern="1200">
                <a:solidFill>
                  <a:srgbClr val="286D7F"/>
                </a:solidFill>
                <a:latin typeface="Georgia" charset="0"/>
                <a:ea typeface="ＭＳ Ｐゴシック" charset="0"/>
                <a:cs typeface="+mn-cs"/>
              </a:defRPr>
            </a:lvl4pPr>
            <a:lvl5pPr marL="2057400" indent="-228600" algn="l" defTabSz="457200" rtl="0" eaLnBrk="1" latinLnBrk="0" hangingPunct="1">
              <a:spcBef>
                <a:spcPct val="20000"/>
              </a:spcBef>
              <a:buFont typeface="Arial"/>
              <a:buChar char="»"/>
              <a:defRPr sz="1400" kern="1200">
                <a:solidFill>
                  <a:srgbClr val="286D7F"/>
                </a:solidFill>
                <a:latin typeface="Georgia" charset="0"/>
                <a:ea typeface="ＭＳ Ｐゴシック" charset="0"/>
                <a:cs typeface="+mn-cs"/>
              </a:defRPr>
            </a:lvl5pPr>
            <a:lvl6pPr marL="2514600" indent="-228600" algn="l" defTabSz="457200" rtl="0" eaLnBrk="0" fontAlgn="base" latinLnBrk="0" hangingPunct="0">
              <a:spcBef>
                <a:spcPts val="800"/>
              </a:spcBef>
              <a:spcAft>
                <a:spcPct val="0"/>
              </a:spcAft>
              <a:buSzPct val="100000"/>
              <a:buFont typeface="Arial" charset="0"/>
              <a:buChar char="•"/>
              <a:defRPr sz="1400" kern="1200">
                <a:solidFill>
                  <a:srgbClr val="286D7F"/>
                </a:solidFill>
                <a:latin typeface="Georgia" charset="0"/>
                <a:ea typeface="ＭＳ Ｐゴシック" charset="0"/>
                <a:cs typeface="+mn-cs"/>
              </a:defRPr>
            </a:lvl6pPr>
            <a:lvl7pPr marL="2971800" indent="-228600" algn="l" defTabSz="457200" rtl="0" eaLnBrk="0" fontAlgn="base" latinLnBrk="0" hangingPunct="0">
              <a:spcBef>
                <a:spcPts val="800"/>
              </a:spcBef>
              <a:spcAft>
                <a:spcPct val="0"/>
              </a:spcAft>
              <a:buSzPct val="100000"/>
              <a:buFont typeface="Arial" charset="0"/>
              <a:buChar char="•"/>
              <a:defRPr sz="1400" kern="1200">
                <a:solidFill>
                  <a:srgbClr val="286D7F"/>
                </a:solidFill>
                <a:latin typeface="Georgia" charset="0"/>
                <a:ea typeface="ＭＳ Ｐゴシック" charset="0"/>
                <a:cs typeface="+mn-cs"/>
              </a:defRPr>
            </a:lvl7pPr>
            <a:lvl8pPr marL="3429000" indent="-228600" algn="l" defTabSz="457200" rtl="0" eaLnBrk="0" fontAlgn="base" latinLnBrk="0" hangingPunct="0">
              <a:spcBef>
                <a:spcPts val="800"/>
              </a:spcBef>
              <a:spcAft>
                <a:spcPct val="0"/>
              </a:spcAft>
              <a:buSzPct val="100000"/>
              <a:buFont typeface="Arial" charset="0"/>
              <a:buChar char="•"/>
              <a:defRPr sz="1400" kern="1200">
                <a:solidFill>
                  <a:srgbClr val="286D7F"/>
                </a:solidFill>
                <a:latin typeface="Georgia" charset="0"/>
                <a:ea typeface="ＭＳ Ｐゴシック" charset="0"/>
                <a:cs typeface="+mn-cs"/>
              </a:defRPr>
            </a:lvl8pPr>
            <a:lvl9pPr marL="3886200" indent="-228600" algn="l" defTabSz="457200" rtl="0" eaLnBrk="0" fontAlgn="base" latinLnBrk="0" hangingPunct="0">
              <a:spcBef>
                <a:spcPts val="800"/>
              </a:spcBef>
              <a:spcAft>
                <a:spcPct val="0"/>
              </a:spcAft>
              <a:buSzPct val="100000"/>
              <a:buFont typeface="Arial" charset="0"/>
              <a:buChar char="•"/>
              <a:defRPr sz="1400" kern="1200">
                <a:solidFill>
                  <a:srgbClr val="286D7F"/>
                </a:solidFill>
                <a:latin typeface="Georgia" charset="0"/>
                <a:ea typeface="ＭＳ Ｐゴシック" charset="0"/>
                <a:cs typeface="+mn-cs"/>
              </a:defRPr>
            </a:lvl9pPr>
          </a:lstStyle>
          <a:p>
            <a:r>
              <a:rPr lang="es-ES" b="1" dirty="0">
                <a:solidFill>
                  <a:schemeClr val="tx1"/>
                </a:solidFill>
                <a:latin typeface="Calibri (Body)"/>
              </a:rPr>
              <a:t>VISITAS SINGULARES</a:t>
            </a:r>
          </a:p>
          <a:p>
            <a:pPr marL="540000" lvl="1" indent="0">
              <a:buFont typeface="Arial"/>
              <a:buNone/>
            </a:pPr>
            <a:r>
              <a:rPr lang="es-ES" sz="1800" dirty="0">
                <a:solidFill>
                  <a:schemeClr val="tx1"/>
                </a:solidFill>
                <a:latin typeface="Calibri (Body)"/>
              </a:rPr>
              <a:t>Museo Félix Cañada: 3 visitas (general, arte religioso, modernismo).</a:t>
            </a:r>
          </a:p>
          <a:p>
            <a:pPr marL="540000" lvl="1" indent="0">
              <a:buFont typeface="Arial"/>
              <a:buNone/>
            </a:pPr>
            <a:r>
              <a:rPr lang="es-ES" sz="1800" dirty="0">
                <a:solidFill>
                  <a:schemeClr val="tx1"/>
                </a:solidFill>
                <a:latin typeface="Calibri (Body)"/>
              </a:rPr>
              <a:t>64 participantes.</a:t>
            </a:r>
          </a:p>
          <a:p>
            <a:pPr marL="540000" lvl="1" indent="0">
              <a:buFont typeface="Arial"/>
              <a:buNone/>
            </a:pPr>
            <a:r>
              <a:rPr lang="es-ES" sz="2000" dirty="0">
                <a:solidFill>
                  <a:schemeClr val="tx1"/>
                </a:solidFill>
                <a:latin typeface="Calibri (Body)"/>
              </a:rPr>
              <a:t>	 </a:t>
            </a:r>
          </a:p>
          <a:p>
            <a:r>
              <a:rPr lang="es-ES" b="1" dirty="0">
                <a:solidFill>
                  <a:schemeClr val="tx1"/>
                </a:solidFill>
                <a:latin typeface="Calibri (Body)"/>
              </a:rPr>
              <a:t>CONCIERTOS</a:t>
            </a:r>
          </a:p>
          <a:p>
            <a:pPr marL="540000" lvl="1" indent="0">
              <a:buFont typeface="Arial"/>
              <a:buNone/>
            </a:pPr>
            <a:r>
              <a:rPr lang="es-ES" sz="1800" dirty="0">
                <a:solidFill>
                  <a:schemeClr val="tx1"/>
                </a:solidFill>
                <a:latin typeface="Calibri (Body)"/>
              </a:rPr>
              <a:t>3 conciertos con clase previa y la zarzuela </a:t>
            </a:r>
            <a:r>
              <a:rPr lang="es-ES" sz="1800" i="1" dirty="0">
                <a:solidFill>
                  <a:schemeClr val="tx1"/>
                </a:solidFill>
                <a:latin typeface="Calibri (Body)"/>
              </a:rPr>
              <a:t>El Caserío</a:t>
            </a:r>
            <a:r>
              <a:rPr lang="es-ES" sz="1800" dirty="0">
                <a:solidFill>
                  <a:schemeClr val="tx1"/>
                </a:solidFill>
                <a:latin typeface="Calibri (Body)"/>
              </a:rPr>
              <a:t>.</a:t>
            </a:r>
          </a:p>
          <a:p>
            <a:pPr marL="540000" lvl="1" indent="0">
              <a:buFont typeface="Arial"/>
              <a:buNone/>
            </a:pPr>
            <a:r>
              <a:rPr lang="es-ES" sz="1800" dirty="0">
                <a:solidFill>
                  <a:schemeClr val="tx1"/>
                </a:solidFill>
                <a:latin typeface="Calibri (Body)"/>
              </a:rPr>
              <a:t>202 participantes.</a:t>
            </a:r>
          </a:p>
          <a:p>
            <a:pPr marL="540000" lvl="1" indent="0">
              <a:buFont typeface="Arial"/>
              <a:buNone/>
            </a:pPr>
            <a:endParaRPr lang="es-ES" sz="2000" dirty="0">
              <a:solidFill>
                <a:schemeClr val="tx1"/>
              </a:solidFill>
              <a:latin typeface="Calibri (Body)"/>
            </a:endParaRPr>
          </a:p>
          <a:p>
            <a:r>
              <a:rPr lang="es-ES" b="1" dirty="0">
                <a:solidFill>
                  <a:schemeClr val="tx1"/>
                </a:solidFill>
                <a:latin typeface="Calibri (Body)"/>
              </a:rPr>
              <a:t>TEATRO</a:t>
            </a:r>
          </a:p>
          <a:p>
            <a:pPr marL="540000" lvl="1" indent="0">
              <a:buFont typeface="Arial"/>
              <a:buNone/>
            </a:pPr>
            <a:r>
              <a:rPr lang="es-ES" sz="1800" dirty="0">
                <a:solidFill>
                  <a:schemeClr val="tx1"/>
                </a:solidFill>
                <a:latin typeface="Calibri (Body)"/>
              </a:rPr>
              <a:t>13 visitas al teatro, la mayoría con clase previa (Comedia, Español, María Guerrero, Valle Inclán, Pavón, Karpas). 388 participantes.</a:t>
            </a:r>
          </a:p>
          <a:p>
            <a:endParaRPr lang="es-ES" sz="1800" dirty="0">
              <a:latin typeface="Calibri (Body)"/>
            </a:endParaRPr>
          </a:p>
        </p:txBody>
      </p:sp>
      <p:sp>
        <p:nvSpPr>
          <p:cNvPr id="2" name="Marcador de número de diapositiva 1"/>
          <p:cNvSpPr>
            <a:spLocks noGrp="1"/>
          </p:cNvSpPr>
          <p:nvPr>
            <p:ph type="sldNum" sz="quarter" idx="12"/>
          </p:nvPr>
        </p:nvSpPr>
        <p:spPr/>
        <p:txBody>
          <a:bodyPr/>
          <a:lstStyle/>
          <a:p>
            <a:fld id="{82D0E23F-C2EA-EA4B-AC6C-9171988CEACE}" type="slidenum">
              <a:rPr lang="es-ES" smtClean="0"/>
              <a:t>8</a:t>
            </a:fld>
            <a:endParaRPr lang="es-ES"/>
          </a:p>
        </p:txBody>
      </p:sp>
    </p:spTree>
    <p:extLst>
      <p:ext uri="{BB962C8B-B14F-4D97-AF65-F5344CB8AC3E}">
        <p14:creationId xmlns:p14="http://schemas.microsoft.com/office/powerpoint/2010/main" val="234727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id="{9BAB0E8E-174C-4E4B-BB5A-F6A0CADE54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8667" y="125085"/>
            <a:ext cx="2589539" cy="509869"/>
          </a:xfrm>
          <a:prstGeom prst="rect">
            <a:avLst/>
          </a:prstGeom>
          <a:noFill/>
          <a:ln>
            <a:noFill/>
          </a:ln>
        </p:spPr>
      </p:pic>
      <p:sp>
        <p:nvSpPr>
          <p:cNvPr id="9" name="Title 2">
            <a:extLst>
              <a:ext uri="{FF2B5EF4-FFF2-40B4-BE49-F238E27FC236}">
                <a16:creationId xmlns:a16="http://schemas.microsoft.com/office/drawing/2014/main" id="{C645118E-BD40-46D4-AAD6-4BD448D95981}"/>
              </a:ext>
            </a:extLst>
          </p:cNvPr>
          <p:cNvSpPr>
            <a:spLocks noGrp="1"/>
          </p:cNvSpPr>
          <p:nvPr>
            <p:ph type="title"/>
          </p:nvPr>
        </p:nvSpPr>
        <p:spPr>
          <a:xfrm>
            <a:off x="1038578" y="867995"/>
            <a:ext cx="7131844" cy="757605"/>
          </a:xfrm>
        </p:spPr>
        <p:txBody>
          <a:bodyPr>
            <a:noAutofit/>
          </a:bodyPr>
          <a:lstStyle/>
          <a:p>
            <a:pPr algn="ctr"/>
            <a:r>
              <a:rPr lang="en-GB" sz="2700" b="1" dirty="0">
                <a:solidFill>
                  <a:schemeClr val="tx1"/>
                </a:solidFill>
              </a:rPr>
              <a:t>ACTIVIDADES AUDEMAC: Septiembre a Febrero</a:t>
            </a:r>
          </a:p>
        </p:txBody>
      </p:sp>
      <p:sp>
        <p:nvSpPr>
          <p:cNvPr id="7" name="Content Placeholder 1"/>
          <p:cNvSpPr>
            <a:spLocks noGrp="1"/>
          </p:cNvSpPr>
          <p:nvPr>
            <p:ph idx="1"/>
          </p:nvPr>
        </p:nvSpPr>
        <p:spPr>
          <a:xfrm>
            <a:off x="1012003" y="1975556"/>
            <a:ext cx="7544975" cy="5743104"/>
          </a:xfrm>
        </p:spPr>
        <p:txBody>
          <a:bodyPr>
            <a:noAutofit/>
          </a:bodyPr>
          <a:lstStyle/>
          <a:p>
            <a:r>
              <a:rPr lang="es-ES" sz="1600" b="1" dirty="0">
                <a:solidFill>
                  <a:schemeClr val="tx1"/>
                </a:solidFill>
                <a:latin typeface="Calibri (Body)"/>
              </a:rPr>
              <a:t>TERTULIAS LITERARIAS CON NIEVES</a:t>
            </a:r>
          </a:p>
          <a:p>
            <a:pPr marL="0" indent="0">
              <a:buNone/>
            </a:pPr>
            <a:r>
              <a:rPr lang="es-ES" sz="1600" b="1" dirty="0">
                <a:latin typeface="Calibri (Body)"/>
              </a:rPr>
              <a:t>	</a:t>
            </a:r>
            <a:r>
              <a:rPr lang="es-ES" sz="1600" dirty="0">
                <a:solidFill>
                  <a:schemeClr val="tx1"/>
                </a:solidFill>
                <a:latin typeface="Calibri (Body)"/>
              </a:rPr>
              <a:t>2 tertulias x 2 sesiones: 62 participantes.</a:t>
            </a:r>
          </a:p>
          <a:p>
            <a:pPr marL="0" indent="0">
              <a:buNone/>
            </a:pPr>
            <a:r>
              <a:rPr lang="es-ES" sz="1600" dirty="0">
                <a:latin typeface="Calibri (Body)"/>
              </a:rPr>
              <a:t>	</a:t>
            </a:r>
            <a:r>
              <a:rPr lang="es-ES" sz="1600" dirty="0">
                <a:solidFill>
                  <a:schemeClr val="tx1"/>
                </a:solidFill>
                <a:latin typeface="Calibri (Body)"/>
              </a:rPr>
              <a:t>Primera Tertulia con Autores (Conchita Mira).</a:t>
            </a:r>
          </a:p>
          <a:p>
            <a:pPr marL="868363" lvl="3" indent="0">
              <a:buNone/>
            </a:pPr>
            <a:endParaRPr lang="es-ES" sz="1600" dirty="0">
              <a:solidFill>
                <a:schemeClr val="tx1"/>
              </a:solidFill>
              <a:latin typeface="Calibri (Body)"/>
            </a:endParaRPr>
          </a:p>
          <a:p>
            <a:r>
              <a:rPr lang="es-ES" sz="1600" b="1" dirty="0">
                <a:solidFill>
                  <a:schemeClr val="tx1"/>
                </a:solidFill>
                <a:latin typeface="Calibri (Body)"/>
              </a:rPr>
              <a:t>CLUB DE COCIDO</a:t>
            </a:r>
          </a:p>
          <a:p>
            <a:pPr marL="44450" indent="0">
              <a:buNone/>
            </a:pPr>
            <a:r>
              <a:rPr lang="es-ES" sz="1600" dirty="0">
                <a:solidFill>
                  <a:schemeClr val="tx1"/>
                </a:solidFill>
                <a:latin typeface="Calibri (Body)"/>
              </a:rPr>
              <a:t>	Se lanzó en Comillas al final de noviembre con </a:t>
            </a:r>
            <a:r>
              <a:rPr lang="es-ES" sz="1600" dirty="0">
                <a:latin typeface="Calibri (Body)"/>
              </a:rPr>
              <a:t>60</a:t>
            </a:r>
            <a:r>
              <a:rPr lang="es-ES" sz="1600" dirty="0">
                <a:solidFill>
                  <a:schemeClr val="tx1"/>
                </a:solidFill>
                <a:latin typeface="Calibri (Body)"/>
              </a:rPr>
              <a:t> comensales.</a:t>
            </a:r>
          </a:p>
          <a:p>
            <a:pPr marL="44450" indent="0">
              <a:buNone/>
            </a:pPr>
            <a:r>
              <a:rPr lang="es-ES" sz="1600" dirty="0">
                <a:solidFill>
                  <a:schemeClr val="tx1"/>
                </a:solidFill>
                <a:latin typeface="Calibri (Body)"/>
              </a:rPr>
              <a:t>	Segundo encuentro en febrero con 30 en La Cruz Blanca, Vallecas. </a:t>
            </a:r>
          </a:p>
          <a:p>
            <a:pPr marL="44450" indent="0">
              <a:buNone/>
            </a:pPr>
            <a:endParaRPr lang="es-ES" sz="1600" dirty="0">
              <a:solidFill>
                <a:schemeClr val="tx1"/>
              </a:solidFill>
              <a:latin typeface="Calibri (Body)"/>
            </a:endParaRPr>
          </a:p>
          <a:p>
            <a:r>
              <a:rPr lang="es-ES" sz="1600" b="1" dirty="0">
                <a:solidFill>
                  <a:schemeClr val="tx1"/>
                </a:solidFill>
                <a:latin typeface="Calibri (Body)"/>
              </a:rPr>
              <a:t>CLASES DE BAILE</a:t>
            </a:r>
          </a:p>
          <a:p>
            <a:pPr marL="44450" indent="0">
              <a:buNone/>
            </a:pPr>
            <a:r>
              <a:rPr lang="es-ES" sz="1600" b="1" dirty="0">
                <a:latin typeface="Calibri (Body)"/>
              </a:rPr>
              <a:t>   	</a:t>
            </a:r>
            <a:r>
              <a:rPr lang="es-ES" sz="1600" dirty="0">
                <a:solidFill>
                  <a:schemeClr val="tx1"/>
                </a:solidFill>
                <a:latin typeface="Calibri (Body)"/>
              </a:rPr>
              <a:t>28 bailadores iniciaron el primer curso  el 17 de octubre en el gimnasio de Comillas.</a:t>
            </a:r>
          </a:p>
          <a:p>
            <a:pPr marL="44450" indent="0">
              <a:buNone/>
            </a:pPr>
            <a:endParaRPr lang="es-ES" sz="1600" dirty="0">
              <a:solidFill>
                <a:schemeClr val="tx1"/>
              </a:solidFill>
              <a:latin typeface="Calibri (Body)"/>
            </a:endParaRPr>
          </a:p>
          <a:p>
            <a:r>
              <a:rPr lang="es-ES" sz="1600" b="1" dirty="0">
                <a:solidFill>
                  <a:schemeClr val="tx1"/>
                </a:solidFill>
                <a:latin typeface="Calibri (Body)"/>
              </a:rPr>
              <a:t>VIAJES &amp; ESCAPADAS: lo que más ha sufrido</a:t>
            </a:r>
          </a:p>
          <a:p>
            <a:pPr marL="44450" indent="0">
              <a:buNone/>
            </a:pPr>
            <a:r>
              <a:rPr lang="es-ES" sz="1600" b="1" dirty="0">
                <a:solidFill>
                  <a:schemeClr val="tx1"/>
                </a:solidFill>
                <a:latin typeface="Calibri (Body)"/>
              </a:rPr>
              <a:t>	</a:t>
            </a:r>
            <a:r>
              <a:rPr lang="es-ES" sz="1600" dirty="0">
                <a:solidFill>
                  <a:schemeClr val="tx1"/>
                </a:solidFill>
                <a:latin typeface="Calibri (Body)"/>
              </a:rPr>
              <a:t>Escapadas 1 día x 1: 23 participantes.</a:t>
            </a:r>
          </a:p>
          <a:p>
            <a:pPr marL="44450" indent="0">
              <a:buNone/>
            </a:pPr>
            <a:r>
              <a:rPr lang="es-ES" sz="1600" dirty="0">
                <a:latin typeface="Calibri (Body)"/>
              </a:rPr>
              <a:t>	</a:t>
            </a:r>
            <a:r>
              <a:rPr lang="es-ES" sz="1600" dirty="0">
                <a:solidFill>
                  <a:schemeClr val="tx1"/>
                </a:solidFill>
                <a:latin typeface="Calibri (Body)"/>
              </a:rPr>
              <a:t>Viajes con profesores x 1: 22 participantes.</a:t>
            </a:r>
          </a:p>
          <a:p>
            <a:pPr marL="540000" indent="0">
              <a:buNone/>
            </a:pPr>
            <a:endParaRPr lang="es-ES" sz="1800" dirty="0">
              <a:solidFill>
                <a:schemeClr val="tx1"/>
              </a:solidFill>
              <a:latin typeface="Calibri (Body)"/>
            </a:endParaRPr>
          </a:p>
          <a:p>
            <a:pPr marL="540000" indent="0">
              <a:buNone/>
            </a:pPr>
            <a:endParaRPr lang="es-ES" sz="1800" dirty="0">
              <a:solidFill>
                <a:schemeClr val="tx1"/>
              </a:solidFill>
              <a:latin typeface="Calibri (Body)"/>
            </a:endParaRPr>
          </a:p>
          <a:p>
            <a:pPr marL="540000" indent="0">
              <a:buNone/>
            </a:pPr>
            <a:r>
              <a:rPr lang="es-ES" sz="1800" dirty="0">
                <a:solidFill>
                  <a:schemeClr val="tx1"/>
                </a:solidFill>
                <a:latin typeface="Calibri (Body)"/>
              </a:rPr>
              <a:t>	</a:t>
            </a:r>
            <a:endParaRPr lang="es-ES" sz="1800" b="1" dirty="0">
              <a:solidFill>
                <a:schemeClr val="tx1"/>
              </a:solidFill>
              <a:latin typeface="Calibri (Body)"/>
            </a:endParaRPr>
          </a:p>
          <a:p>
            <a:pPr marL="814638" lvl="1" indent="0">
              <a:buNone/>
            </a:pPr>
            <a:r>
              <a:rPr lang="es-ES" sz="1800" b="1" dirty="0">
                <a:solidFill>
                  <a:schemeClr val="tx1"/>
                </a:solidFill>
                <a:latin typeface="Calibri (Body)"/>
              </a:rPr>
              <a:t>	</a:t>
            </a:r>
            <a:endParaRPr lang="es-ES" sz="1800" dirty="0">
              <a:solidFill>
                <a:schemeClr val="tx1"/>
              </a:solidFill>
              <a:latin typeface="Calibri (Body)"/>
            </a:endParaRPr>
          </a:p>
          <a:p>
            <a:pPr marL="540000" indent="0">
              <a:buNone/>
            </a:pPr>
            <a:endParaRPr lang="es-ES" sz="1800" dirty="0">
              <a:solidFill>
                <a:schemeClr val="tx1"/>
              </a:solidFill>
              <a:latin typeface="Calibri (Body)"/>
            </a:endParaRPr>
          </a:p>
        </p:txBody>
      </p:sp>
      <p:sp>
        <p:nvSpPr>
          <p:cNvPr id="3" name="Marcador de número de diapositiva 2"/>
          <p:cNvSpPr>
            <a:spLocks noGrp="1"/>
          </p:cNvSpPr>
          <p:nvPr>
            <p:ph type="sldNum" sz="quarter" idx="12"/>
          </p:nvPr>
        </p:nvSpPr>
        <p:spPr/>
        <p:txBody>
          <a:bodyPr/>
          <a:lstStyle/>
          <a:p>
            <a:fld id="{82D0E23F-C2EA-EA4B-AC6C-9171988CEACE}" type="slidenum">
              <a:rPr lang="es-ES" smtClean="0"/>
              <a:t>9</a:t>
            </a:fld>
            <a:endParaRPr lang="es-ES"/>
          </a:p>
        </p:txBody>
      </p:sp>
    </p:spTree>
    <p:extLst>
      <p:ext uri="{BB962C8B-B14F-4D97-AF65-F5344CB8AC3E}">
        <p14:creationId xmlns:p14="http://schemas.microsoft.com/office/powerpoint/2010/main" val="33657417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Borrador Año 2016 17.thmx</Template>
  <TotalTime>541</TotalTime>
  <Words>2266</Words>
  <Application>Microsoft Office PowerPoint</Application>
  <PresentationFormat>Presentación en pantalla (4:3)</PresentationFormat>
  <Paragraphs>270</Paragraphs>
  <Slides>39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Calibri </vt:lpstr>
      <vt:lpstr>Calibri (Body)</vt:lpstr>
      <vt:lpstr>Wingdings</vt:lpstr>
      <vt:lpstr>Tema de Office</vt:lpstr>
      <vt:lpstr>Presentación de PowerPoint</vt:lpstr>
      <vt:lpstr>ORDEN DEL DÍA</vt:lpstr>
      <vt:lpstr>1. LECTURA Y, EN SU CASO, APROBACIÓN, DEL ACTA DE LA ANTERIOR ASAMBLEA</vt:lpstr>
      <vt:lpstr>Presentación de PowerPoint</vt:lpstr>
      <vt:lpstr>PRINCIPALES OBJETIVOS 2019/20</vt:lpstr>
      <vt:lpstr>PRINCIPALES OBJETIVOS 2019/20</vt:lpstr>
      <vt:lpstr>ACTIVIDADES AUDEMAC: Septiembre a Febrero</vt:lpstr>
      <vt:lpstr>ACTIVIDADES AUDEMAC: Septiembre a Febrero</vt:lpstr>
      <vt:lpstr>ACTIVIDADES AUDEMAC: Septiembre a Febrero</vt:lpstr>
      <vt:lpstr>ACTIVIDADES AUDEMAC: XX ANIVERSARIO</vt:lpstr>
      <vt:lpstr>CLUBS-GRUPOS ESPECIALES</vt:lpstr>
      <vt:lpstr>CLUBS-GRUPOS ESPECIALES</vt:lpstr>
      <vt:lpstr>ACTIVIDADES AUDEMAC:  Marzo a Junio 2020</vt:lpstr>
      <vt:lpstr>ACTIVIDADES AUDEMAC:  Marzo a Junio 2020</vt:lpstr>
      <vt:lpstr>Presentación de PowerPoint</vt:lpstr>
      <vt:lpstr>CAUMAS MERECE UN CAPÍTULO APARTE</vt:lpstr>
      <vt:lpstr>Compañeros que hemos perdido en 2020</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ACTIVIDADES 2020/21 HASTA AHORA </vt:lpstr>
      <vt:lpstr>ACTIVIDADES 2020/21 HASTA AHORA </vt:lpstr>
      <vt:lpstr>ACTIVIDADES 2020-2021</vt:lpstr>
      <vt:lpstr>5. MODIFICACIÓN DE LOS ARTÍCULOS 13, 17 Y 19 DE LOS ESTATUTOS SOCIALES </vt:lpstr>
      <vt:lpstr>MODIFICACIÓN ART.13 ESTATUTOS</vt:lpstr>
      <vt:lpstr>MODIFICACIÓN ART.17 ESTATUTOS</vt:lpstr>
      <vt:lpstr>MODIFICACIÓN ART.19 ESTATUTOS</vt:lpstr>
      <vt:lpstr>6. RUEGOS Y PREGUNTAS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MEDINA</dc:creator>
  <cp:lastModifiedBy>José R. Martínez</cp:lastModifiedBy>
  <cp:revision>57</cp:revision>
  <dcterms:created xsi:type="dcterms:W3CDTF">2020-12-29T09:24:38Z</dcterms:created>
  <dcterms:modified xsi:type="dcterms:W3CDTF">2021-01-30T18:13:17Z</dcterms:modified>
</cp:coreProperties>
</file>